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8" r:id="rId2"/>
    <p:sldId id="282" r:id="rId3"/>
    <p:sldId id="257" r:id="rId4"/>
    <p:sldId id="258" r:id="rId5"/>
    <p:sldId id="276" r:id="rId6"/>
    <p:sldId id="279" r:id="rId7"/>
    <p:sldId id="259" r:id="rId8"/>
    <p:sldId id="260" r:id="rId9"/>
    <p:sldId id="261" r:id="rId10"/>
    <p:sldId id="262" r:id="rId11"/>
    <p:sldId id="263" r:id="rId12"/>
    <p:sldId id="264" r:id="rId13"/>
    <p:sldId id="265" r:id="rId14"/>
    <p:sldId id="286" r:id="rId15"/>
    <p:sldId id="268" r:id="rId16"/>
    <p:sldId id="287" r:id="rId17"/>
    <p:sldId id="284" r:id="rId18"/>
    <p:sldId id="269" r:id="rId19"/>
    <p:sldId id="283" r:id="rId2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2" d="100"/>
          <a:sy n="132" d="100"/>
        </p:scale>
        <p:origin x="5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215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44AE2-D2CF-FFC9-2E1F-D168AF006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38464C-69FB-FBA8-744F-B8AF9551D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955EF-9ABE-E7F5-32DB-BCF469D64D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15584E-D64D-303B-EAC1-F0E51B0DA946}"/>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39216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F13AF-E79B-0D10-2ACE-D4893D8692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30A1D-E833-071E-92D0-7F21DBA849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77FCD-45E3-04BA-4DF2-19A5D299BC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16333E-7E26-393B-B3F6-ABFC5AC516A5}"/>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883358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5B9DE-B1A5-4148-9ECE-192DC417FE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D3C65-685D-EE4E-0144-A2CEC624B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EF4F6-5676-D347-DA64-6A1EA6DCB2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39FFB2-7AC3-2B05-FDC4-DD3FE0896878}"/>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857096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AA3A5-2BED-EDCC-9521-414761CF9F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C9BD8-BF15-03C7-F19E-B9CA1F2260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BEFE6-965B-2B4D-1582-3BB46F4C71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05104E-66F9-8517-CC57-46A70FE1A292}"/>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492232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9879E-4B86-25B5-6C5B-9AD565993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79FDF-2E36-5B54-5F78-4ACBF6A57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DDE192-D25A-F31C-4987-ED26A453F9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FFA4E4-7487-2342-B559-5308655C1509}"/>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98718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785417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33973" y="2278742"/>
            <a:ext cx="7037433" cy="1000274"/>
          </a:xfrm>
          <a:prstGeom prst="rect">
            <a:avLst/>
          </a:prstGeom>
        </p:spPr>
        <p:txBody>
          <a:bodyPr wrap="square" lIns="0" tIns="0" rIns="0" bIns="0" rtlCol="0" anchor="t">
            <a:spAutoFit/>
          </a:bodyPr>
          <a:lstStyle/>
          <a:p>
            <a:pPr algn="ctr">
              <a:lnSpc>
                <a:spcPts val="3880"/>
              </a:lnSpc>
            </a:pPr>
            <a:r>
              <a:rPr lang="en-US" sz="4000" dirty="0">
                <a:solidFill>
                  <a:srgbClr val="226F62"/>
                </a:solidFill>
                <a:latin typeface="Calistoga"/>
                <a:ea typeface="Calistoga"/>
                <a:cs typeface="Calistoga"/>
                <a:sym typeface="Calistoga"/>
              </a:rPr>
              <a:t>AI-POWERED PREDICTIVE MAINTENANCE</a:t>
            </a:r>
          </a:p>
        </p:txBody>
      </p:sp>
      <p:sp>
        <p:nvSpPr>
          <p:cNvPr id="3" name="Freeform 3"/>
          <p:cNvSpPr/>
          <p:nvPr/>
        </p:nvSpPr>
        <p:spPr>
          <a:xfrm>
            <a:off x="-184229" y="2947260"/>
            <a:ext cx="3429913" cy="2831238"/>
          </a:xfrm>
          <a:custGeom>
            <a:avLst/>
            <a:gdLst/>
            <a:ahLst/>
            <a:cxnLst/>
            <a:rect l="l" t="t" r="r" b="b"/>
            <a:pathLst>
              <a:path w="6859826" h="5662475">
                <a:moveTo>
                  <a:pt x="0" y="0"/>
                </a:moveTo>
                <a:lnTo>
                  <a:pt x="6859826" y="0"/>
                </a:lnTo>
                <a:lnTo>
                  <a:pt x="6859826" y="5662474"/>
                </a:lnTo>
                <a:lnTo>
                  <a:pt x="0" y="5662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376826" y="2278742"/>
            <a:ext cx="2847582" cy="3202802"/>
          </a:xfrm>
          <a:custGeom>
            <a:avLst/>
            <a:gdLst/>
            <a:ahLst/>
            <a:cxnLst/>
            <a:rect l="l" t="t" r="r" b="b"/>
            <a:pathLst>
              <a:path w="5695163" h="6405603">
                <a:moveTo>
                  <a:pt x="0" y="0"/>
                </a:moveTo>
                <a:lnTo>
                  <a:pt x="5695164" y="0"/>
                </a:lnTo>
                <a:lnTo>
                  <a:pt x="5695164" y="6405603"/>
                </a:lnTo>
                <a:lnTo>
                  <a:pt x="0" y="6405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84229" y="-358553"/>
            <a:ext cx="2271243" cy="2533841"/>
          </a:xfrm>
          <a:custGeom>
            <a:avLst/>
            <a:gdLst/>
            <a:ahLst/>
            <a:cxnLst/>
            <a:rect l="l" t="t" r="r" b="b"/>
            <a:pathLst>
              <a:path w="4542485" h="5067681">
                <a:moveTo>
                  <a:pt x="0" y="0"/>
                </a:moveTo>
                <a:lnTo>
                  <a:pt x="4542486" y="0"/>
                </a:lnTo>
                <a:lnTo>
                  <a:pt x="4542486" y="5067682"/>
                </a:lnTo>
                <a:lnTo>
                  <a:pt x="0" y="50676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6963265" y="-698864"/>
            <a:ext cx="2422015" cy="2426427"/>
          </a:xfrm>
          <a:custGeom>
            <a:avLst/>
            <a:gdLst/>
            <a:ahLst/>
            <a:cxnLst/>
            <a:rect l="l" t="t" r="r" b="b"/>
            <a:pathLst>
              <a:path w="4844030" h="4852854">
                <a:moveTo>
                  <a:pt x="0" y="0"/>
                </a:moveTo>
                <a:lnTo>
                  <a:pt x="4844030" y="0"/>
                </a:lnTo>
                <a:lnTo>
                  <a:pt x="4844030" y="4852854"/>
                </a:lnTo>
                <a:lnTo>
                  <a:pt x="0" y="48528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4327949" y="4255548"/>
            <a:ext cx="2130014" cy="2057400"/>
          </a:xfrm>
          <a:custGeom>
            <a:avLst/>
            <a:gdLst/>
            <a:ahLst/>
            <a:cxnLst/>
            <a:rect l="l" t="t" r="r" b="b"/>
            <a:pathLst>
              <a:path w="4260028" h="4114800">
                <a:moveTo>
                  <a:pt x="0" y="0"/>
                </a:moveTo>
                <a:lnTo>
                  <a:pt x="4260028" y="0"/>
                </a:lnTo>
                <a:lnTo>
                  <a:pt x="426002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2342922" y="1052131"/>
            <a:ext cx="4414699" cy="503408"/>
          </a:xfrm>
          <a:prstGeom prst="rect">
            <a:avLst/>
          </a:prstGeom>
        </p:spPr>
        <p:txBody>
          <a:bodyPr lIns="0" tIns="0" rIns="0" bIns="0" rtlCol="0" anchor="t">
            <a:spAutoFit/>
          </a:bodyPr>
          <a:lstStyle/>
          <a:p>
            <a:pPr algn="ctr">
              <a:lnSpc>
                <a:spcPts val="4305"/>
              </a:lnSpc>
            </a:pPr>
            <a:r>
              <a:rPr lang="en-US" sz="3075" spc="34">
                <a:solidFill>
                  <a:srgbClr val="262626"/>
                </a:solidFill>
                <a:latin typeface="Decalotype"/>
                <a:ea typeface="Decalotype"/>
                <a:cs typeface="Decalotype"/>
                <a:sym typeface="Decalotype"/>
              </a:rPr>
              <a:t>Presentation</a:t>
            </a:r>
          </a:p>
        </p:txBody>
      </p:sp>
      <p:sp>
        <p:nvSpPr>
          <p:cNvPr id="9" name="Freeform 9"/>
          <p:cNvSpPr/>
          <p:nvPr/>
        </p:nvSpPr>
        <p:spPr>
          <a:xfrm>
            <a:off x="3172715" y="-1028700"/>
            <a:ext cx="2130014" cy="2057400"/>
          </a:xfrm>
          <a:custGeom>
            <a:avLst/>
            <a:gdLst/>
            <a:ahLst/>
            <a:cxnLst/>
            <a:rect l="l" t="t" r="r" b="b"/>
            <a:pathLst>
              <a:path w="4260028" h="4114800">
                <a:moveTo>
                  <a:pt x="0" y="0"/>
                </a:moveTo>
                <a:lnTo>
                  <a:pt x="4260028" y="0"/>
                </a:lnTo>
                <a:lnTo>
                  <a:pt x="426002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74320"/>
            <a:ext cx="8229600" cy="457200"/>
          </a:xfrm>
          <a:prstGeom prst="rect">
            <a:avLst/>
          </a:prstGeom>
          <a:noFill/>
          <a:ln/>
        </p:spPr>
        <p:txBody>
          <a:bodyPr wrap="square" rtlCol="0" anchor="ctr"/>
          <a:lstStyle/>
          <a:p>
            <a:pPr marL="0" indent="0">
              <a:buNone/>
            </a:pPr>
            <a:r>
              <a:rPr lang="en-US" sz="3200" b="1" dirty="0">
                <a:solidFill>
                  <a:srgbClr val="1E2761"/>
                </a:solidFill>
                <a:latin typeface="Arial Black" pitchFamily="34" charset="0"/>
                <a:ea typeface="Arial Black" pitchFamily="34" charset="-122"/>
                <a:cs typeface="Arial Black" pitchFamily="34" charset="-120"/>
              </a:rPr>
              <a:t>TECHNICAL CHALLENGE: CLASS IMBALANCE</a:t>
            </a:r>
            <a:endParaRPr lang="en-US" sz="3200" dirty="0"/>
          </a:p>
        </p:txBody>
      </p:sp>
      <p:pic>
        <p:nvPicPr>
          <p:cNvPr id="3" name="Image 0" descr="preencoded.png"/>
          <p:cNvPicPr>
            <a:picLocks noChangeAspect="1"/>
          </p:cNvPicPr>
          <p:nvPr/>
        </p:nvPicPr>
        <p:blipFill>
          <a:blip r:embed="rId3"/>
          <a:stretch>
            <a:fillRect/>
          </a:stretch>
        </p:blipFill>
        <p:spPr>
          <a:xfrm>
            <a:off x="640080" y="1005840"/>
            <a:ext cx="457200" cy="457200"/>
          </a:xfrm>
          <a:prstGeom prst="rect">
            <a:avLst/>
          </a:prstGeom>
        </p:spPr>
      </p:pic>
      <p:sp>
        <p:nvSpPr>
          <p:cNvPr id="4" name="Text 1"/>
          <p:cNvSpPr/>
          <p:nvPr/>
        </p:nvSpPr>
        <p:spPr>
          <a:xfrm>
            <a:off x="1280160" y="1051560"/>
            <a:ext cx="6400800" cy="365760"/>
          </a:xfrm>
          <a:prstGeom prst="rect">
            <a:avLst/>
          </a:prstGeom>
          <a:noFill/>
          <a:ln/>
        </p:spPr>
        <p:txBody>
          <a:bodyPr wrap="square" rtlCol="0" anchor="ctr"/>
          <a:lstStyle/>
          <a:p>
            <a:pPr marL="0" indent="0">
              <a:buNone/>
            </a:pPr>
            <a:r>
              <a:rPr lang="en-US" sz="1800" b="1" dirty="0">
                <a:solidFill>
                  <a:srgbClr val="2C3E50"/>
                </a:solidFill>
              </a:rPr>
              <a:t>The Imbalanced Dataset Problem</a:t>
            </a:r>
            <a:endParaRPr lang="en-US" sz="1800" dirty="0"/>
          </a:p>
        </p:txBody>
      </p:sp>
      <p:sp>
        <p:nvSpPr>
          <p:cNvPr id="5" name="Shape 2"/>
          <p:cNvSpPr/>
          <p:nvPr/>
        </p:nvSpPr>
        <p:spPr>
          <a:xfrm>
            <a:off x="457200" y="1645920"/>
            <a:ext cx="4114800" cy="1097280"/>
          </a:xfrm>
          <a:prstGeom prst="rect">
            <a:avLst/>
          </a:prstGeom>
          <a:solidFill>
            <a:srgbClr val="FEF3C7"/>
          </a:solidFill>
          <a:ln/>
        </p:spPr>
      </p:sp>
      <p:sp>
        <p:nvSpPr>
          <p:cNvPr id="6" name="Text 3"/>
          <p:cNvSpPr/>
          <p:nvPr/>
        </p:nvSpPr>
        <p:spPr>
          <a:xfrm>
            <a:off x="640080" y="1737360"/>
            <a:ext cx="3657600" cy="274320"/>
          </a:xfrm>
          <a:prstGeom prst="rect">
            <a:avLst/>
          </a:prstGeom>
          <a:noFill/>
          <a:ln/>
        </p:spPr>
        <p:txBody>
          <a:bodyPr wrap="square" rtlCol="0" anchor="ctr"/>
          <a:lstStyle/>
          <a:p>
            <a:pPr marL="0" indent="0">
              <a:buNone/>
            </a:pPr>
            <a:r>
              <a:rPr lang="en-US" sz="1400" b="1" dirty="0">
                <a:solidFill>
                  <a:srgbClr val="92400E"/>
                </a:solidFill>
              </a:rPr>
              <a:t>THE PROBLEM</a:t>
            </a:r>
            <a:endParaRPr lang="en-US" sz="1400" dirty="0"/>
          </a:p>
        </p:txBody>
      </p:sp>
      <p:sp>
        <p:nvSpPr>
          <p:cNvPr id="7" name="Text 4"/>
          <p:cNvSpPr/>
          <p:nvPr/>
        </p:nvSpPr>
        <p:spPr>
          <a:xfrm>
            <a:off x="640080" y="2057400"/>
            <a:ext cx="3657600" cy="548640"/>
          </a:xfrm>
          <a:prstGeom prst="rect">
            <a:avLst/>
          </a:prstGeom>
          <a:noFill/>
          <a:ln/>
        </p:spPr>
        <p:txBody>
          <a:bodyPr wrap="square" rtlCol="0" anchor="ctr"/>
          <a:lstStyle/>
          <a:p>
            <a:pPr marL="0" indent="0">
              <a:lnSpc>
                <a:spcPts val="1600"/>
              </a:lnSpc>
              <a:buNone/>
            </a:pPr>
            <a:r>
              <a:rPr lang="en-US" sz="1100" dirty="0">
                <a:solidFill>
                  <a:srgbClr val="2C3E50"/>
                </a:solidFill>
              </a:rPr>
              <a:t>Original dataset: 9,661 normal vs 339 failures (96.6% vs 3.4%). Models trained on imbalanced data become biased toward the majority class and fail to detect rare but critical failures.</a:t>
            </a:r>
            <a:endParaRPr lang="en-US" sz="1100" dirty="0"/>
          </a:p>
        </p:txBody>
      </p:sp>
      <p:sp>
        <p:nvSpPr>
          <p:cNvPr id="8" name="Shape 5"/>
          <p:cNvSpPr/>
          <p:nvPr/>
        </p:nvSpPr>
        <p:spPr>
          <a:xfrm>
            <a:off x="4754880" y="1645920"/>
            <a:ext cx="3931920" cy="1097280"/>
          </a:xfrm>
          <a:prstGeom prst="rect">
            <a:avLst/>
          </a:prstGeom>
          <a:solidFill>
            <a:srgbClr val="D1FAE5"/>
          </a:solidFill>
          <a:ln/>
        </p:spPr>
      </p:sp>
      <p:sp>
        <p:nvSpPr>
          <p:cNvPr id="9" name="Text 6"/>
          <p:cNvSpPr/>
          <p:nvPr/>
        </p:nvSpPr>
        <p:spPr>
          <a:xfrm>
            <a:off x="4937760" y="1737360"/>
            <a:ext cx="3566160" cy="274320"/>
          </a:xfrm>
          <a:prstGeom prst="rect">
            <a:avLst/>
          </a:prstGeom>
          <a:noFill/>
          <a:ln/>
        </p:spPr>
        <p:txBody>
          <a:bodyPr wrap="square" rtlCol="0" anchor="ctr"/>
          <a:lstStyle/>
          <a:p>
            <a:pPr marL="0" indent="0">
              <a:buNone/>
            </a:pPr>
            <a:r>
              <a:rPr lang="en-US" sz="1400" b="1" dirty="0">
                <a:solidFill>
                  <a:srgbClr val="065F46"/>
                </a:solidFill>
              </a:rPr>
              <a:t>THE SOLUTION: RANDOM OVERSAMPLING</a:t>
            </a:r>
            <a:endParaRPr lang="en-US" sz="1400" dirty="0"/>
          </a:p>
        </p:txBody>
      </p:sp>
      <p:sp>
        <p:nvSpPr>
          <p:cNvPr id="10" name="Text 7"/>
          <p:cNvSpPr/>
          <p:nvPr/>
        </p:nvSpPr>
        <p:spPr>
          <a:xfrm>
            <a:off x="4937760" y="2057400"/>
            <a:ext cx="3566160" cy="548640"/>
          </a:xfrm>
          <a:prstGeom prst="rect">
            <a:avLst/>
          </a:prstGeom>
          <a:noFill/>
          <a:ln/>
        </p:spPr>
        <p:txBody>
          <a:bodyPr wrap="square" rtlCol="0" anchor="ctr"/>
          <a:lstStyle/>
          <a:p>
            <a:pPr marL="0" indent="0">
              <a:lnSpc>
                <a:spcPts val="1600"/>
              </a:lnSpc>
              <a:buNone/>
            </a:pPr>
            <a:r>
              <a:rPr lang="en-US" sz="1100" dirty="0">
                <a:solidFill>
                  <a:srgbClr val="2C3E50"/>
                </a:solidFill>
              </a:rPr>
              <a:t>Randomly duplicate minority class samples to balance the dataset. This ensures the model learns failure patterns effectively without introducing synthetic noise.</a:t>
            </a:r>
            <a:endParaRPr lang="en-US" sz="1100" dirty="0"/>
          </a:p>
        </p:txBody>
      </p:sp>
      <p:sp>
        <p:nvSpPr>
          <p:cNvPr id="11" name="Text 8"/>
          <p:cNvSpPr/>
          <p:nvPr/>
        </p:nvSpPr>
        <p:spPr>
          <a:xfrm>
            <a:off x="457200" y="3017520"/>
            <a:ext cx="4114800" cy="274320"/>
          </a:xfrm>
          <a:prstGeom prst="rect">
            <a:avLst/>
          </a:prstGeom>
          <a:noFill/>
          <a:ln/>
        </p:spPr>
        <p:txBody>
          <a:bodyPr wrap="square" rtlCol="0" anchor="ctr"/>
          <a:lstStyle/>
          <a:p>
            <a:pPr marL="0" indent="0" algn="ctr">
              <a:buNone/>
            </a:pPr>
            <a:r>
              <a:rPr lang="en-US" sz="1400" b="1" dirty="0">
                <a:solidFill>
                  <a:srgbClr val="1E2761"/>
                </a:solidFill>
              </a:rPr>
              <a:t>Before Resampling</a:t>
            </a:r>
            <a:endParaRPr lang="en-US" sz="1400" dirty="0"/>
          </a:p>
        </p:txBody>
      </p:sp>
      <p:sp>
        <p:nvSpPr>
          <p:cNvPr id="12" name="Text 9"/>
          <p:cNvSpPr/>
          <p:nvPr/>
        </p:nvSpPr>
        <p:spPr>
          <a:xfrm>
            <a:off x="4754880" y="3017520"/>
            <a:ext cx="3931920" cy="274320"/>
          </a:xfrm>
          <a:prstGeom prst="rect">
            <a:avLst/>
          </a:prstGeom>
          <a:noFill/>
          <a:ln/>
        </p:spPr>
        <p:txBody>
          <a:bodyPr wrap="square" rtlCol="0" anchor="ctr"/>
          <a:lstStyle/>
          <a:p>
            <a:pPr marL="0" indent="0" algn="ctr">
              <a:buNone/>
            </a:pPr>
            <a:r>
              <a:rPr lang="en-US" sz="1400" b="1" dirty="0">
                <a:solidFill>
                  <a:srgbClr val="1E2761"/>
                </a:solidFill>
              </a:rPr>
              <a:t>After Resampling</a:t>
            </a:r>
            <a:endParaRPr lang="en-US" sz="1400" dirty="0"/>
          </a:p>
        </p:txBody>
      </p:sp>
      <p:sp>
        <p:nvSpPr>
          <p:cNvPr id="13" name="Shape 10"/>
          <p:cNvSpPr/>
          <p:nvPr/>
        </p:nvSpPr>
        <p:spPr>
          <a:xfrm>
            <a:off x="731520" y="3474720"/>
            <a:ext cx="3200400" cy="457200"/>
          </a:xfrm>
          <a:prstGeom prst="rect">
            <a:avLst/>
          </a:prstGeom>
          <a:solidFill>
            <a:srgbClr val="06D6A0"/>
          </a:solidFill>
          <a:ln/>
        </p:spPr>
      </p:sp>
      <p:sp>
        <p:nvSpPr>
          <p:cNvPr id="14" name="Text 11"/>
          <p:cNvSpPr/>
          <p:nvPr/>
        </p:nvSpPr>
        <p:spPr>
          <a:xfrm>
            <a:off x="731520" y="3474720"/>
            <a:ext cx="3200400" cy="457200"/>
          </a:xfrm>
          <a:prstGeom prst="rect">
            <a:avLst/>
          </a:prstGeom>
          <a:noFill/>
          <a:ln/>
        </p:spPr>
        <p:txBody>
          <a:bodyPr wrap="square" rtlCol="0" anchor="ctr"/>
          <a:lstStyle/>
          <a:p>
            <a:pPr marL="0" indent="0" algn="ctr">
              <a:buNone/>
            </a:pPr>
            <a:r>
              <a:rPr lang="en-US" sz="1200" b="1" dirty="0">
                <a:solidFill>
                  <a:srgbClr val="FFFFFF"/>
                </a:solidFill>
              </a:rPr>
              <a:t>Normal: 9,661 (96.6%)</a:t>
            </a:r>
            <a:endParaRPr lang="en-US" sz="1200" dirty="0"/>
          </a:p>
        </p:txBody>
      </p:sp>
      <p:sp>
        <p:nvSpPr>
          <p:cNvPr id="15" name="Shape 12"/>
          <p:cNvSpPr/>
          <p:nvPr/>
        </p:nvSpPr>
        <p:spPr>
          <a:xfrm>
            <a:off x="731520" y="4023360"/>
            <a:ext cx="118872" cy="457200"/>
          </a:xfrm>
          <a:prstGeom prst="rect">
            <a:avLst/>
          </a:prstGeom>
          <a:solidFill>
            <a:srgbClr val="E63946"/>
          </a:solidFill>
          <a:ln/>
        </p:spPr>
      </p:sp>
      <p:sp>
        <p:nvSpPr>
          <p:cNvPr id="16" name="Text 13"/>
          <p:cNvSpPr/>
          <p:nvPr/>
        </p:nvSpPr>
        <p:spPr>
          <a:xfrm>
            <a:off x="914400" y="4023360"/>
            <a:ext cx="2743200" cy="457200"/>
          </a:xfrm>
          <a:prstGeom prst="rect">
            <a:avLst/>
          </a:prstGeom>
          <a:noFill/>
          <a:ln/>
        </p:spPr>
        <p:txBody>
          <a:bodyPr wrap="square" rtlCol="0" anchor="ctr"/>
          <a:lstStyle/>
          <a:p>
            <a:pPr marL="0" indent="0" algn="l">
              <a:buNone/>
            </a:pPr>
            <a:r>
              <a:rPr lang="en-US" sz="1200" b="1" dirty="0">
                <a:solidFill>
                  <a:srgbClr val="2C3E50"/>
                </a:solidFill>
              </a:rPr>
              <a:t>Failures: 339 (3.4%)</a:t>
            </a:r>
            <a:endParaRPr lang="en-US" sz="1200" dirty="0"/>
          </a:p>
        </p:txBody>
      </p:sp>
      <p:sp>
        <p:nvSpPr>
          <p:cNvPr id="17" name="Shape 14"/>
          <p:cNvSpPr/>
          <p:nvPr/>
        </p:nvSpPr>
        <p:spPr>
          <a:xfrm>
            <a:off x="5029200" y="3474720"/>
            <a:ext cx="1600200" cy="457200"/>
          </a:xfrm>
          <a:prstGeom prst="rect">
            <a:avLst/>
          </a:prstGeom>
          <a:solidFill>
            <a:srgbClr val="06D6A0"/>
          </a:solidFill>
          <a:ln/>
        </p:spPr>
      </p:sp>
      <p:sp>
        <p:nvSpPr>
          <p:cNvPr id="18" name="Text 15"/>
          <p:cNvSpPr/>
          <p:nvPr/>
        </p:nvSpPr>
        <p:spPr>
          <a:xfrm>
            <a:off x="5029200" y="3474720"/>
            <a:ext cx="1600200" cy="457200"/>
          </a:xfrm>
          <a:prstGeom prst="rect">
            <a:avLst/>
          </a:prstGeom>
          <a:noFill/>
          <a:ln/>
        </p:spPr>
        <p:txBody>
          <a:bodyPr wrap="square" rtlCol="0" anchor="ctr"/>
          <a:lstStyle/>
          <a:p>
            <a:pPr marL="0" indent="0" algn="ctr">
              <a:buNone/>
            </a:pPr>
            <a:r>
              <a:rPr lang="en-US" sz="1200" b="1" dirty="0">
                <a:solidFill>
                  <a:srgbClr val="FFFFFF"/>
                </a:solidFill>
              </a:rPr>
              <a:t>Normal: 50%</a:t>
            </a:r>
            <a:endParaRPr lang="en-US" sz="1200" dirty="0"/>
          </a:p>
        </p:txBody>
      </p:sp>
      <p:sp>
        <p:nvSpPr>
          <p:cNvPr id="19" name="Shape 16"/>
          <p:cNvSpPr/>
          <p:nvPr/>
        </p:nvSpPr>
        <p:spPr>
          <a:xfrm>
            <a:off x="6675120" y="3474720"/>
            <a:ext cx="1600200" cy="457200"/>
          </a:xfrm>
          <a:prstGeom prst="rect">
            <a:avLst/>
          </a:prstGeom>
          <a:solidFill>
            <a:srgbClr val="E63946"/>
          </a:solidFill>
          <a:ln/>
        </p:spPr>
      </p:sp>
      <p:sp>
        <p:nvSpPr>
          <p:cNvPr id="20" name="Text 17"/>
          <p:cNvSpPr/>
          <p:nvPr/>
        </p:nvSpPr>
        <p:spPr>
          <a:xfrm>
            <a:off x="6675120" y="3474720"/>
            <a:ext cx="1600200" cy="457200"/>
          </a:xfrm>
          <a:prstGeom prst="rect">
            <a:avLst/>
          </a:prstGeom>
          <a:noFill/>
          <a:ln/>
        </p:spPr>
        <p:txBody>
          <a:bodyPr wrap="square" rtlCol="0" anchor="ctr"/>
          <a:lstStyle/>
          <a:p>
            <a:pPr marL="0" indent="0" algn="ctr">
              <a:buNone/>
            </a:pPr>
            <a:r>
              <a:rPr lang="en-US" sz="1200" b="1" dirty="0">
                <a:solidFill>
                  <a:srgbClr val="FFFFFF"/>
                </a:solidFill>
              </a:rPr>
              <a:t>Failures: 50%</a:t>
            </a:r>
            <a:endParaRPr lang="en-US" sz="1200" dirty="0"/>
          </a:p>
        </p:txBody>
      </p:sp>
      <p:sp>
        <p:nvSpPr>
          <p:cNvPr id="21" name="Text 18"/>
          <p:cNvSpPr/>
          <p:nvPr/>
        </p:nvSpPr>
        <p:spPr>
          <a:xfrm>
            <a:off x="5029200" y="4114800"/>
            <a:ext cx="3200400" cy="274320"/>
          </a:xfrm>
          <a:prstGeom prst="rect">
            <a:avLst/>
          </a:prstGeom>
          <a:noFill/>
          <a:ln/>
        </p:spPr>
        <p:txBody>
          <a:bodyPr wrap="square" rtlCol="0" anchor="ctr"/>
          <a:lstStyle/>
          <a:p>
            <a:pPr marL="0" indent="0" algn="ctr">
              <a:buNone/>
            </a:pPr>
            <a:r>
              <a:rPr lang="en-US" sz="1100" i="1" dirty="0">
                <a:solidFill>
                  <a:srgbClr val="64748B"/>
                </a:solidFill>
              </a:rPr>
              <a:t>Balanced training enables accurate failure detection</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74320"/>
            <a:ext cx="8229600" cy="457200"/>
          </a:xfrm>
          <a:prstGeom prst="rect">
            <a:avLst/>
          </a:prstGeom>
          <a:noFill/>
          <a:ln/>
        </p:spPr>
        <p:txBody>
          <a:bodyPr wrap="square" rtlCol="0" anchor="ctr"/>
          <a:lstStyle/>
          <a:p>
            <a:pPr marL="0" indent="0">
              <a:buNone/>
            </a:pPr>
            <a:r>
              <a:rPr lang="en-US" sz="3200" b="1" dirty="0">
                <a:solidFill>
                  <a:srgbClr val="1E2761"/>
                </a:solidFill>
                <a:latin typeface="Arial Black" pitchFamily="34" charset="0"/>
                <a:ea typeface="Arial Black" pitchFamily="34" charset="-122"/>
                <a:cs typeface="Arial Black" pitchFamily="34" charset="-120"/>
              </a:rPr>
              <a:t>DATA PREPROCESSING PIPELINE</a:t>
            </a:r>
            <a:endParaRPr lang="en-US" sz="3200" dirty="0"/>
          </a:p>
        </p:txBody>
      </p:sp>
      <p:sp>
        <p:nvSpPr>
          <p:cNvPr id="3" name="Shape 1"/>
          <p:cNvSpPr/>
          <p:nvPr/>
        </p:nvSpPr>
        <p:spPr>
          <a:xfrm>
            <a:off x="457200" y="914400"/>
            <a:ext cx="8229600" cy="868680"/>
          </a:xfrm>
          <a:prstGeom prst="rect">
            <a:avLst/>
          </a:prstGeom>
          <a:solidFill>
            <a:srgbClr val="F5F5F5"/>
          </a:solidFill>
          <a:ln/>
        </p:spPr>
      </p:sp>
      <p:sp>
        <p:nvSpPr>
          <p:cNvPr id="4" name="Shape 2"/>
          <p:cNvSpPr/>
          <p:nvPr/>
        </p:nvSpPr>
        <p:spPr>
          <a:xfrm>
            <a:off x="457200" y="914400"/>
            <a:ext cx="91440" cy="868680"/>
          </a:xfrm>
          <a:prstGeom prst="rect">
            <a:avLst/>
          </a:prstGeom>
          <a:solidFill>
            <a:srgbClr val="028090"/>
          </a:solidFill>
          <a:ln/>
        </p:spPr>
      </p:sp>
      <p:sp>
        <p:nvSpPr>
          <p:cNvPr id="5" name="Shape 3"/>
          <p:cNvSpPr/>
          <p:nvPr/>
        </p:nvSpPr>
        <p:spPr>
          <a:xfrm>
            <a:off x="731520" y="1143000"/>
            <a:ext cx="411480" cy="411480"/>
          </a:xfrm>
          <a:prstGeom prst="ellipse">
            <a:avLst/>
          </a:prstGeom>
          <a:solidFill>
            <a:srgbClr val="028090"/>
          </a:solidFill>
          <a:ln/>
        </p:spPr>
      </p:sp>
      <p:sp>
        <p:nvSpPr>
          <p:cNvPr id="6" name="Text 4"/>
          <p:cNvSpPr/>
          <p:nvPr/>
        </p:nvSpPr>
        <p:spPr>
          <a:xfrm>
            <a:off x="731520" y="1143000"/>
            <a:ext cx="411480" cy="411480"/>
          </a:xfrm>
          <a:prstGeom prst="rect">
            <a:avLst/>
          </a:prstGeom>
          <a:noFill/>
          <a:ln/>
        </p:spPr>
        <p:txBody>
          <a:bodyPr wrap="square" rtlCol="0" anchor="ctr"/>
          <a:lstStyle/>
          <a:p>
            <a:pPr marL="0" indent="0" algn="ctr">
              <a:buNone/>
            </a:pPr>
            <a:r>
              <a:rPr lang="en-US" sz="1800" b="1" dirty="0">
                <a:solidFill>
                  <a:srgbClr val="FFFFFF"/>
                </a:solidFill>
                <a:latin typeface="Arial Black" pitchFamily="34" charset="0"/>
                <a:ea typeface="Arial Black" pitchFamily="34" charset="-122"/>
                <a:cs typeface="Arial Black" pitchFamily="34" charset="-120"/>
              </a:rPr>
              <a:t>1</a:t>
            </a:r>
            <a:endParaRPr lang="en-US" sz="1800" dirty="0"/>
          </a:p>
        </p:txBody>
      </p:sp>
      <p:pic>
        <p:nvPicPr>
          <p:cNvPr id="7" name="Image 0" descr="preencoded.png"/>
          <p:cNvPicPr>
            <a:picLocks noChangeAspect="1"/>
          </p:cNvPicPr>
          <p:nvPr/>
        </p:nvPicPr>
        <p:blipFill>
          <a:blip r:embed="rId3"/>
          <a:stretch>
            <a:fillRect/>
          </a:stretch>
        </p:blipFill>
        <p:spPr>
          <a:xfrm>
            <a:off x="1371600" y="1143000"/>
            <a:ext cx="365760" cy="365760"/>
          </a:xfrm>
          <a:prstGeom prst="rect">
            <a:avLst/>
          </a:prstGeom>
        </p:spPr>
      </p:pic>
      <p:sp>
        <p:nvSpPr>
          <p:cNvPr id="8" name="Text 5"/>
          <p:cNvSpPr/>
          <p:nvPr/>
        </p:nvSpPr>
        <p:spPr>
          <a:xfrm>
            <a:off x="1920240" y="1005840"/>
            <a:ext cx="6400800" cy="320040"/>
          </a:xfrm>
          <a:prstGeom prst="rect">
            <a:avLst/>
          </a:prstGeom>
          <a:noFill/>
          <a:ln/>
        </p:spPr>
        <p:txBody>
          <a:bodyPr wrap="square" rtlCol="0" anchor="ctr"/>
          <a:lstStyle/>
          <a:p>
            <a:pPr marL="0" indent="0">
              <a:buNone/>
            </a:pPr>
            <a:r>
              <a:rPr lang="en-US" sz="1400" b="1" dirty="0">
                <a:solidFill>
                  <a:srgbClr val="1E2761"/>
                </a:solidFill>
              </a:rPr>
              <a:t>Data Cleaning</a:t>
            </a:r>
            <a:endParaRPr lang="en-US" sz="1400" dirty="0"/>
          </a:p>
        </p:txBody>
      </p:sp>
      <p:sp>
        <p:nvSpPr>
          <p:cNvPr id="9" name="Text 6"/>
          <p:cNvSpPr/>
          <p:nvPr/>
        </p:nvSpPr>
        <p:spPr>
          <a:xfrm>
            <a:off x="1920240" y="1353312"/>
            <a:ext cx="6400800" cy="365760"/>
          </a:xfrm>
          <a:prstGeom prst="rect">
            <a:avLst/>
          </a:prstGeom>
          <a:noFill/>
          <a:ln/>
        </p:spPr>
        <p:txBody>
          <a:bodyPr wrap="square" rtlCol="0" anchor="ctr"/>
          <a:lstStyle/>
          <a:p>
            <a:pPr marL="0" indent="0">
              <a:buNone/>
            </a:pPr>
            <a:r>
              <a:rPr lang="en-US" sz="1000" dirty="0">
                <a:solidFill>
                  <a:srgbClr val="2C3E50"/>
                </a:solidFill>
              </a:rPr>
              <a:t>Removed identifier columns (UDI, Product ID) • Dropped categorical Type column • Removed failure type columns (TWF, HDF, PWF, OSF, RNF)</a:t>
            </a:r>
            <a:endParaRPr lang="en-US" sz="1000" dirty="0"/>
          </a:p>
        </p:txBody>
      </p:sp>
      <p:sp>
        <p:nvSpPr>
          <p:cNvPr id="10" name="Shape 7"/>
          <p:cNvSpPr/>
          <p:nvPr/>
        </p:nvSpPr>
        <p:spPr>
          <a:xfrm>
            <a:off x="457200" y="1874520"/>
            <a:ext cx="8229600" cy="868680"/>
          </a:xfrm>
          <a:prstGeom prst="rect">
            <a:avLst/>
          </a:prstGeom>
          <a:solidFill>
            <a:srgbClr val="F5F5F5"/>
          </a:solidFill>
          <a:ln/>
        </p:spPr>
      </p:sp>
      <p:sp>
        <p:nvSpPr>
          <p:cNvPr id="11" name="Shape 8"/>
          <p:cNvSpPr/>
          <p:nvPr/>
        </p:nvSpPr>
        <p:spPr>
          <a:xfrm>
            <a:off x="457200" y="1874520"/>
            <a:ext cx="91440" cy="868680"/>
          </a:xfrm>
          <a:prstGeom prst="rect">
            <a:avLst/>
          </a:prstGeom>
          <a:solidFill>
            <a:srgbClr val="028090"/>
          </a:solidFill>
          <a:ln/>
        </p:spPr>
      </p:sp>
      <p:sp>
        <p:nvSpPr>
          <p:cNvPr id="12" name="Shape 9"/>
          <p:cNvSpPr/>
          <p:nvPr/>
        </p:nvSpPr>
        <p:spPr>
          <a:xfrm>
            <a:off x="731520" y="2103120"/>
            <a:ext cx="411480" cy="411480"/>
          </a:xfrm>
          <a:prstGeom prst="ellipse">
            <a:avLst/>
          </a:prstGeom>
          <a:solidFill>
            <a:srgbClr val="028090"/>
          </a:solidFill>
          <a:ln/>
        </p:spPr>
      </p:sp>
      <p:sp>
        <p:nvSpPr>
          <p:cNvPr id="13" name="Text 10"/>
          <p:cNvSpPr/>
          <p:nvPr/>
        </p:nvSpPr>
        <p:spPr>
          <a:xfrm>
            <a:off x="731520" y="2103120"/>
            <a:ext cx="411480" cy="411480"/>
          </a:xfrm>
          <a:prstGeom prst="rect">
            <a:avLst/>
          </a:prstGeom>
          <a:noFill/>
          <a:ln/>
        </p:spPr>
        <p:txBody>
          <a:bodyPr wrap="square" rtlCol="0" anchor="ctr"/>
          <a:lstStyle/>
          <a:p>
            <a:pPr marL="0" indent="0" algn="ctr">
              <a:buNone/>
            </a:pPr>
            <a:r>
              <a:rPr lang="en-US" sz="1800" b="1" dirty="0">
                <a:solidFill>
                  <a:srgbClr val="FFFFFF"/>
                </a:solidFill>
                <a:latin typeface="Arial Black" pitchFamily="34" charset="0"/>
                <a:ea typeface="Arial Black" pitchFamily="34" charset="-122"/>
                <a:cs typeface="Arial Black" pitchFamily="34" charset="-120"/>
              </a:rPr>
              <a:t>2</a:t>
            </a:r>
            <a:endParaRPr lang="en-US" sz="1800" dirty="0"/>
          </a:p>
        </p:txBody>
      </p:sp>
      <p:pic>
        <p:nvPicPr>
          <p:cNvPr id="14" name="Image 1" descr="preencoded.png"/>
          <p:cNvPicPr>
            <a:picLocks noChangeAspect="1"/>
          </p:cNvPicPr>
          <p:nvPr/>
        </p:nvPicPr>
        <p:blipFill>
          <a:blip r:embed="rId4"/>
          <a:stretch>
            <a:fillRect/>
          </a:stretch>
        </p:blipFill>
        <p:spPr>
          <a:xfrm>
            <a:off x="1371600" y="2103120"/>
            <a:ext cx="365760" cy="365760"/>
          </a:xfrm>
          <a:prstGeom prst="rect">
            <a:avLst/>
          </a:prstGeom>
        </p:spPr>
      </p:pic>
      <p:sp>
        <p:nvSpPr>
          <p:cNvPr id="15" name="Text 11"/>
          <p:cNvSpPr/>
          <p:nvPr/>
        </p:nvSpPr>
        <p:spPr>
          <a:xfrm>
            <a:off x="1920240" y="1965960"/>
            <a:ext cx="6400800" cy="320040"/>
          </a:xfrm>
          <a:prstGeom prst="rect">
            <a:avLst/>
          </a:prstGeom>
          <a:noFill/>
          <a:ln/>
        </p:spPr>
        <p:txBody>
          <a:bodyPr wrap="square" rtlCol="0" anchor="ctr"/>
          <a:lstStyle/>
          <a:p>
            <a:pPr marL="0" indent="0">
              <a:buNone/>
            </a:pPr>
            <a:r>
              <a:rPr lang="en-US" sz="1400" b="1" dirty="0">
                <a:solidFill>
                  <a:srgbClr val="1E2761"/>
                </a:solidFill>
              </a:rPr>
              <a:t>Feature Scaling</a:t>
            </a:r>
            <a:endParaRPr lang="en-US" sz="1400" dirty="0"/>
          </a:p>
        </p:txBody>
      </p:sp>
      <p:sp>
        <p:nvSpPr>
          <p:cNvPr id="16" name="Text 12"/>
          <p:cNvSpPr/>
          <p:nvPr/>
        </p:nvSpPr>
        <p:spPr>
          <a:xfrm>
            <a:off x="1920240" y="2313432"/>
            <a:ext cx="6400800" cy="365760"/>
          </a:xfrm>
          <a:prstGeom prst="rect">
            <a:avLst/>
          </a:prstGeom>
          <a:noFill/>
          <a:ln/>
        </p:spPr>
        <p:txBody>
          <a:bodyPr wrap="square" rtlCol="0" anchor="ctr"/>
          <a:lstStyle/>
          <a:p>
            <a:pPr marL="0" indent="0">
              <a:buNone/>
            </a:pPr>
            <a:r>
              <a:rPr lang="en-US" sz="1000" dirty="0">
                <a:solidFill>
                  <a:srgbClr val="2C3E50"/>
                </a:solidFill>
              </a:rPr>
              <a:t>Applied MinMaxScaler normalization • Scaled all features to [0,1] range • Prevents feature dominance in ML model</a:t>
            </a:r>
            <a:endParaRPr lang="en-US" sz="1000" dirty="0"/>
          </a:p>
        </p:txBody>
      </p:sp>
      <p:sp>
        <p:nvSpPr>
          <p:cNvPr id="17" name="Shape 13"/>
          <p:cNvSpPr/>
          <p:nvPr/>
        </p:nvSpPr>
        <p:spPr>
          <a:xfrm>
            <a:off x="457200" y="2834640"/>
            <a:ext cx="8229600" cy="868680"/>
          </a:xfrm>
          <a:prstGeom prst="rect">
            <a:avLst/>
          </a:prstGeom>
          <a:solidFill>
            <a:srgbClr val="F5F5F5"/>
          </a:solidFill>
          <a:ln/>
        </p:spPr>
      </p:sp>
      <p:sp>
        <p:nvSpPr>
          <p:cNvPr id="18" name="Shape 14"/>
          <p:cNvSpPr/>
          <p:nvPr/>
        </p:nvSpPr>
        <p:spPr>
          <a:xfrm>
            <a:off x="457200" y="2834640"/>
            <a:ext cx="91440" cy="868680"/>
          </a:xfrm>
          <a:prstGeom prst="rect">
            <a:avLst/>
          </a:prstGeom>
          <a:solidFill>
            <a:srgbClr val="028090"/>
          </a:solidFill>
          <a:ln/>
        </p:spPr>
      </p:sp>
      <p:sp>
        <p:nvSpPr>
          <p:cNvPr id="19" name="Shape 15"/>
          <p:cNvSpPr/>
          <p:nvPr/>
        </p:nvSpPr>
        <p:spPr>
          <a:xfrm>
            <a:off x="731520" y="3063240"/>
            <a:ext cx="411480" cy="411480"/>
          </a:xfrm>
          <a:prstGeom prst="ellipse">
            <a:avLst/>
          </a:prstGeom>
          <a:solidFill>
            <a:srgbClr val="028090"/>
          </a:solidFill>
          <a:ln/>
        </p:spPr>
      </p:sp>
      <p:sp>
        <p:nvSpPr>
          <p:cNvPr id="20" name="Text 16"/>
          <p:cNvSpPr/>
          <p:nvPr/>
        </p:nvSpPr>
        <p:spPr>
          <a:xfrm>
            <a:off x="731520" y="3063240"/>
            <a:ext cx="411480" cy="411480"/>
          </a:xfrm>
          <a:prstGeom prst="rect">
            <a:avLst/>
          </a:prstGeom>
          <a:noFill/>
          <a:ln/>
        </p:spPr>
        <p:txBody>
          <a:bodyPr wrap="square" rtlCol="0" anchor="ctr"/>
          <a:lstStyle/>
          <a:p>
            <a:pPr marL="0" indent="0" algn="ctr">
              <a:buNone/>
            </a:pPr>
            <a:r>
              <a:rPr lang="en-US" sz="1800" b="1" dirty="0">
                <a:solidFill>
                  <a:srgbClr val="FFFFFF"/>
                </a:solidFill>
                <a:latin typeface="Arial Black" pitchFamily="34" charset="0"/>
                <a:ea typeface="Arial Black" pitchFamily="34" charset="-122"/>
                <a:cs typeface="Arial Black" pitchFamily="34" charset="-120"/>
              </a:rPr>
              <a:t>3</a:t>
            </a:r>
            <a:endParaRPr lang="en-US" sz="1800" dirty="0"/>
          </a:p>
        </p:txBody>
      </p:sp>
      <p:pic>
        <p:nvPicPr>
          <p:cNvPr id="21" name="Image 2" descr="preencoded.png"/>
          <p:cNvPicPr>
            <a:picLocks noChangeAspect="1"/>
          </p:cNvPicPr>
          <p:nvPr/>
        </p:nvPicPr>
        <p:blipFill>
          <a:blip r:embed="rId5"/>
          <a:stretch>
            <a:fillRect/>
          </a:stretch>
        </p:blipFill>
        <p:spPr>
          <a:xfrm>
            <a:off x="1371600" y="3063240"/>
            <a:ext cx="365760" cy="365760"/>
          </a:xfrm>
          <a:prstGeom prst="rect">
            <a:avLst/>
          </a:prstGeom>
        </p:spPr>
      </p:pic>
      <p:sp>
        <p:nvSpPr>
          <p:cNvPr id="22" name="Text 17"/>
          <p:cNvSpPr/>
          <p:nvPr/>
        </p:nvSpPr>
        <p:spPr>
          <a:xfrm>
            <a:off x="1920240" y="2926080"/>
            <a:ext cx="6400800" cy="320040"/>
          </a:xfrm>
          <a:prstGeom prst="rect">
            <a:avLst/>
          </a:prstGeom>
          <a:noFill/>
          <a:ln/>
        </p:spPr>
        <p:txBody>
          <a:bodyPr wrap="square" rtlCol="0" anchor="ctr"/>
          <a:lstStyle/>
          <a:p>
            <a:pPr marL="0" indent="0">
              <a:buNone/>
            </a:pPr>
            <a:r>
              <a:rPr lang="en-US" sz="1400" b="1" dirty="0">
                <a:solidFill>
                  <a:srgbClr val="1E2761"/>
                </a:solidFill>
              </a:rPr>
              <a:t>Train-Test Split</a:t>
            </a:r>
            <a:endParaRPr lang="en-US" sz="1400" dirty="0"/>
          </a:p>
        </p:txBody>
      </p:sp>
      <p:sp>
        <p:nvSpPr>
          <p:cNvPr id="23" name="Text 18"/>
          <p:cNvSpPr/>
          <p:nvPr/>
        </p:nvSpPr>
        <p:spPr>
          <a:xfrm>
            <a:off x="1920240" y="3273552"/>
            <a:ext cx="6400800" cy="365760"/>
          </a:xfrm>
          <a:prstGeom prst="rect">
            <a:avLst/>
          </a:prstGeom>
          <a:noFill/>
          <a:ln/>
        </p:spPr>
        <p:txBody>
          <a:bodyPr wrap="square" rtlCol="0" anchor="ctr"/>
          <a:lstStyle/>
          <a:p>
            <a:pPr marL="0" indent="0">
              <a:buNone/>
            </a:pPr>
            <a:r>
              <a:rPr lang="en-US" sz="1000" dirty="0">
                <a:solidFill>
                  <a:srgbClr val="2C3E50"/>
                </a:solidFill>
              </a:rPr>
              <a:t>80/20 split with stratification • Ensures balanced class distribution • Maintains data integrity</a:t>
            </a:r>
            <a:endParaRPr lang="en-US" sz="1000" dirty="0"/>
          </a:p>
        </p:txBody>
      </p:sp>
      <p:sp>
        <p:nvSpPr>
          <p:cNvPr id="24" name="Shape 19"/>
          <p:cNvSpPr/>
          <p:nvPr/>
        </p:nvSpPr>
        <p:spPr>
          <a:xfrm>
            <a:off x="457200" y="3794760"/>
            <a:ext cx="8229600" cy="868680"/>
          </a:xfrm>
          <a:prstGeom prst="rect">
            <a:avLst/>
          </a:prstGeom>
          <a:solidFill>
            <a:srgbClr val="F5F5F5"/>
          </a:solidFill>
          <a:ln/>
        </p:spPr>
      </p:sp>
      <p:sp>
        <p:nvSpPr>
          <p:cNvPr id="25" name="Shape 20"/>
          <p:cNvSpPr/>
          <p:nvPr/>
        </p:nvSpPr>
        <p:spPr>
          <a:xfrm>
            <a:off x="457200" y="3794760"/>
            <a:ext cx="91440" cy="868680"/>
          </a:xfrm>
          <a:prstGeom prst="rect">
            <a:avLst/>
          </a:prstGeom>
          <a:solidFill>
            <a:srgbClr val="028090"/>
          </a:solidFill>
          <a:ln/>
        </p:spPr>
      </p:sp>
      <p:sp>
        <p:nvSpPr>
          <p:cNvPr id="26" name="Shape 21"/>
          <p:cNvSpPr/>
          <p:nvPr/>
        </p:nvSpPr>
        <p:spPr>
          <a:xfrm>
            <a:off x="731520" y="4023360"/>
            <a:ext cx="411480" cy="411480"/>
          </a:xfrm>
          <a:prstGeom prst="ellipse">
            <a:avLst/>
          </a:prstGeom>
          <a:solidFill>
            <a:srgbClr val="028090"/>
          </a:solidFill>
          <a:ln/>
        </p:spPr>
      </p:sp>
      <p:sp>
        <p:nvSpPr>
          <p:cNvPr id="27" name="Text 22"/>
          <p:cNvSpPr/>
          <p:nvPr/>
        </p:nvSpPr>
        <p:spPr>
          <a:xfrm>
            <a:off x="731520" y="4023360"/>
            <a:ext cx="411480" cy="411480"/>
          </a:xfrm>
          <a:prstGeom prst="rect">
            <a:avLst/>
          </a:prstGeom>
          <a:noFill/>
          <a:ln/>
        </p:spPr>
        <p:txBody>
          <a:bodyPr wrap="square" rtlCol="0" anchor="ctr"/>
          <a:lstStyle/>
          <a:p>
            <a:pPr marL="0" indent="0" algn="ctr">
              <a:buNone/>
            </a:pPr>
            <a:r>
              <a:rPr lang="en-US" sz="1800" b="1" dirty="0">
                <a:solidFill>
                  <a:srgbClr val="FFFFFF"/>
                </a:solidFill>
                <a:latin typeface="Arial Black" pitchFamily="34" charset="0"/>
                <a:ea typeface="Arial Black" pitchFamily="34" charset="-122"/>
                <a:cs typeface="Arial Black" pitchFamily="34" charset="-120"/>
              </a:rPr>
              <a:t>4</a:t>
            </a:r>
            <a:endParaRPr lang="en-US" sz="1800" dirty="0"/>
          </a:p>
        </p:txBody>
      </p:sp>
      <p:pic>
        <p:nvPicPr>
          <p:cNvPr id="28" name="Image 3" descr="preencoded.png"/>
          <p:cNvPicPr>
            <a:picLocks noChangeAspect="1"/>
          </p:cNvPicPr>
          <p:nvPr/>
        </p:nvPicPr>
        <p:blipFill>
          <a:blip r:embed="rId4"/>
          <a:stretch>
            <a:fillRect/>
          </a:stretch>
        </p:blipFill>
        <p:spPr>
          <a:xfrm>
            <a:off x="1371600" y="4023360"/>
            <a:ext cx="365760" cy="365760"/>
          </a:xfrm>
          <a:prstGeom prst="rect">
            <a:avLst/>
          </a:prstGeom>
        </p:spPr>
      </p:pic>
      <p:sp>
        <p:nvSpPr>
          <p:cNvPr id="29" name="Text 23"/>
          <p:cNvSpPr/>
          <p:nvPr/>
        </p:nvSpPr>
        <p:spPr>
          <a:xfrm>
            <a:off x="1920240" y="3886200"/>
            <a:ext cx="6400800" cy="320040"/>
          </a:xfrm>
          <a:prstGeom prst="rect">
            <a:avLst/>
          </a:prstGeom>
          <a:noFill/>
          <a:ln/>
        </p:spPr>
        <p:txBody>
          <a:bodyPr wrap="square" rtlCol="0" anchor="ctr"/>
          <a:lstStyle/>
          <a:p>
            <a:pPr marL="0" indent="0">
              <a:buNone/>
            </a:pPr>
            <a:r>
              <a:rPr lang="en-US" sz="1400" b="1" dirty="0">
                <a:solidFill>
                  <a:srgbClr val="1E2761"/>
                </a:solidFill>
              </a:rPr>
              <a:t>Resampling</a:t>
            </a:r>
            <a:endParaRPr lang="en-US" sz="1400" dirty="0"/>
          </a:p>
        </p:txBody>
      </p:sp>
      <p:sp>
        <p:nvSpPr>
          <p:cNvPr id="30" name="Text 24"/>
          <p:cNvSpPr/>
          <p:nvPr/>
        </p:nvSpPr>
        <p:spPr>
          <a:xfrm>
            <a:off x="1920240" y="4233672"/>
            <a:ext cx="6400800" cy="365760"/>
          </a:xfrm>
          <a:prstGeom prst="rect">
            <a:avLst/>
          </a:prstGeom>
          <a:noFill/>
          <a:ln/>
        </p:spPr>
        <p:txBody>
          <a:bodyPr wrap="square" rtlCol="0" anchor="ctr"/>
          <a:lstStyle/>
          <a:p>
            <a:pPr marL="0" indent="0">
              <a:buNone/>
            </a:pPr>
            <a:r>
              <a:rPr lang="en-US" sz="1000" dirty="0">
                <a:solidFill>
                  <a:srgbClr val="2C3E50"/>
                </a:solidFill>
              </a:rPr>
              <a:t>RandomOverSampler on training set only • Balanced classes to 50/50 ratio • Test set remains untouched for realistic evaluation</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74320"/>
            <a:ext cx="8229600" cy="457200"/>
          </a:xfrm>
          <a:prstGeom prst="rect">
            <a:avLst/>
          </a:prstGeom>
          <a:noFill/>
          <a:ln/>
        </p:spPr>
        <p:txBody>
          <a:bodyPr wrap="square" rtlCol="0" anchor="ctr"/>
          <a:lstStyle/>
          <a:p>
            <a:pPr marL="0" indent="0">
              <a:buNone/>
            </a:pPr>
            <a:r>
              <a:rPr lang="en-US" sz="3200" b="1" dirty="0">
                <a:solidFill>
                  <a:srgbClr val="1E2761"/>
                </a:solidFill>
                <a:latin typeface="Arial Black" pitchFamily="34" charset="0"/>
                <a:ea typeface="Arial Black" pitchFamily="34" charset="-122"/>
                <a:cs typeface="Arial Black" pitchFamily="34" charset="-120"/>
              </a:rPr>
              <a:t>FEATURE SCALING: WHY MINMAXSCALER?</a:t>
            </a:r>
            <a:endParaRPr lang="en-US" sz="3200" dirty="0"/>
          </a:p>
        </p:txBody>
      </p:sp>
      <p:pic>
        <p:nvPicPr>
          <p:cNvPr id="3" name="Image 0" descr="preencoded.png"/>
          <p:cNvPicPr>
            <a:picLocks noChangeAspect="1"/>
          </p:cNvPicPr>
          <p:nvPr/>
        </p:nvPicPr>
        <p:blipFill>
          <a:blip r:embed="rId3"/>
          <a:stretch>
            <a:fillRect/>
          </a:stretch>
        </p:blipFill>
        <p:spPr>
          <a:xfrm>
            <a:off x="640080" y="1005840"/>
            <a:ext cx="457200" cy="457200"/>
          </a:xfrm>
          <a:prstGeom prst="rect">
            <a:avLst/>
          </a:prstGeom>
        </p:spPr>
      </p:pic>
      <p:sp>
        <p:nvSpPr>
          <p:cNvPr id="4" name="Text 1"/>
          <p:cNvSpPr/>
          <p:nvPr/>
        </p:nvSpPr>
        <p:spPr>
          <a:xfrm>
            <a:off x="1280160" y="1051560"/>
            <a:ext cx="6400800" cy="365760"/>
          </a:xfrm>
          <a:prstGeom prst="rect">
            <a:avLst/>
          </a:prstGeom>
          <a:noFill/>
          <a:ln/>
        </p:spPr>
        <p:txBody>
          <a:bodyPr wrap="square" rtlCol="0" anchor="ctr"/>
          <a:lstStyle/>
          <a:p>
            <a:pPr marL="0" indent="0">
              <a:buNone/>
            </a:pPr>
            <a:r>
              <a:rPr lang="en-US" sz="1800" b="1" dirty="0">
                <a:solidFill>
                  <a:srgbClr val="2C3E50"/>
                </a:solidFill>
              </a:rPr>
              <a:t>Normalizing Features to Equal Scale</a:t>
            </a:r>
            <a:endParaRPr lang="en-US" sz="1800" dirty="0"/>
          </a:p>
        </p:txBody>
      </p:sp>
      <p:sp>
        <p:nvSpPr>
          <p:cNvPr id="5" name="Shape 2"/>
          <p:cNvSpPr/>
          <p:nvPr/>
        </p:nvSpPr>
        <p:spPr>
          <a:xfrm>
            <a:off x="457200" y="1645920"/>
            <a:ext cx="4114800" cy="1280160"/>
          </a:xfrm>
          <a:prstGeom prst="rect">
            <a:avLst/>
          </a:prstGeom>
          <a:solidFill>
            <a:srgbClr val="FEE2E2"/>
          </a:solidFill>
          <a:ln/>
        </p:spPr>
      </p:sp>
      <p:sp>
        <p:nvSpPr>
          <p:cNvPr id="6" name="Text 3"/>
          <p:cNvSpPr/>
          <p:nvPr/>
        </p:nvSpPr>
        <p:spPr>
          <a:xfrm>
            <a:off x="603866" y="1616119"/>
            <a:ext cx="3657600" cy="274320"/>
          </a:xfrm>
          <a:prstGeom prst="rect">
            <a:avLst/>
          </a:prstGeom>
          <a:noFill/>
          <a:ln/>
        </p:spPr>
        <p:txBody>
          <a:bodyPr wrap="square" rtlCol="0" anchor="ctr"/>
          <a:lstStyle/>
          <a:p>
            <a:pPr marL="0" indent="0">
              <a:buNone/>
            </a:pPr>
            <a:r>
              <a:rPr lang="en-US" sz="1400" b="1" dirty="0">
                <a:solidFill>
                  <a:srgbClr val="991B1B"/>
                </a:solidFill>
              </a:rPr>
              <a:t>WITHOUT SCALING</a:t>
            </a:r>
            <a:endParaRPr lang="en-US" sz="1400" dirty="0"/>
          </a:p>
        </p:txBody>
      </p:sp>
      <p:sp>
        <p:nvSpPr>
          <p:cNvPr id="7" name="Text 4"/>
          <p:cNvSpPr/>
          <p:nvPr/>
        </p:nvSpPr>
        <p:spPr>
          <a:xfrm>
            <a:off x="603866" y="1936159"/>
            <a:ext cx="3657600" cy="228600"/>
          </a:xfrm>
          <a:prstGeom prst="rect">
            <a:avLst/>
          </a:prstGeom>
          <a:noFill/>
          <a:ln/>
        </p:spPr>
        <p:txBody>
          <a:bodyPr wrap="square" rtlCol="0" anchor="ctr"/>
          <a:lstStyle/>
          <a:p>
            <a:pPr marL="0" indent="0">
              <a:buNone/>
            </a:pPr>
            <a:r>
              <a:rPr lang="en-US" sz="1100" b="1" dirty="0">
                <a:solidFill>
                  <a:srgbClr val="2C3E50"/>
                </a:solidFill>
              </a:rPr>
              <a:t>Features have vastly different ranges:</a:t>
            </a:r>
            <a:endParaRPr lang="en-US" sz="1100" dirty="0"/>
          </a:p>
        </p:txBody>
      </p:sp>
      <p:sp>
        <p:nvSpPr>
          <p:cNvPr id="8" name="Text 5"/>
          <p:cNvSpPr/>
          <p:nvPr/>
        </p:nvSpPr>
        <p:spPr>
          <a:xfrm>
            <a:off x="603866" y="2164759"/>
            <a:ext cx="3657600" cy="548640"/>
          </a:xfrm>
          <a:prstGeom prst="rect">
            <a:avLst/>
          </a:prstGeom>
          <a:noFill/>
          <a:ln/>
        </p:spPr>
        <p:txBody>
          <a:bodyPr wrap="square" rtlCol="0" anchor="ctr"/>
          <a:lstStyle/>
          <a:p>
            <a:pPr marL="0" indent="0">
              <a:lnSpc>
                <a:spcPts val="1600"/>
              </a:lnSpc>
              <a:buNone/>
            </a:pPr>
            <a:r>
              <a:rPr lang="en-US" sz="1000" dirty="0">
                <a:solidFill>
                  <a:srgbClr val="2C3E50"/>
                </a:solidFill>
              </a:rPr>
              <a:t>• Rotational Speed: 500-3000 RPM</a:t>
            </a:r>
            <a:endParaRPr lang="en-US" sz="1000" dirty="0"/>
          </a:p>
          <a:p>
            <a:pPr marL="0" indent="0">
              <a:lnSpc>
                <a:spcPts val="1600"/>
              </a:lnSpc>
              <a:buNone/>
            </a:pPr>
            <a:r>
              <a:rPr lang="en-US" sz="1000" dirty="0">
                <a:solidFill>
                  <a:srgbClr val="2C3E50"/>
                </a:solidFill>
              </a:rPr>
              <a:t>• Torque: 0-100 Nm</a:t>
            </a:r>
            <a:endParaRPr lang="en-US" sz="1000" dirty="0"/>
          </a:p>
          <a:p>
            <a:pPr marL="0" indent="0">
              <a:lnSpc>
                <a:spcPts val="1600"/>
              </a:lnSpc>
              <a:buNone/>
            </a:pPr>
            <a:r>
              <a:rPr lang="en-US" sz="1000" dirty="0">
                <a:solidFill>
                  <a:srgbClr val="2C3E50"/>
                </a:solidFill>
              </a:rPr>
              <a:t>• Tool Wear: 0-300 minutes</a:t>
            </a:r>
            <a:endParaRPr lang="en-US" sz="1000" dirty="0"/>
          </a:p>
        </p:txBody>
      </p:sp>
      <p:sp>
        <p:nvSpPr>
          <p:cNvPr id="9" name="Text 6"/>
          <p:cNvSpPr/>
          <p:nvPr/>
        </p:nvSpPr>
        <p:spPr>
          <a:xfrm>
            <a:off x="640080" y="2743200"/>
            <a:ext cx="3657600" cy="137160"/>
          </a:xfrm>
          <a:prstGeom prst="rect">
            <a:avLst/>
          </a:prstGeom>
          <a:noFill/>
          <a:ln/>
        </p:spPr>
        <p:txBody>
          <a:bodyPr wrap="square" rtlCol="0" anchor="ctr"/>
          <a:lstStyle/>
          <a:p>
            <a:pPr marL="0" indent="0">
              <a:buNone/>
            </a:pPr>
            <a:r>
              <a:rPr lang="en-US" sz="900" i="1" dirty="0">
                <a:solidFill>
                  <a:srgbClr val="991B1B"/>
                </a:solidFill>
              </a:rPr>
              <a:t>Result: Large values dominate, model performance degrades</a:t>
            </a:r>
            <a:endParaRPr lang="en-US" sz="900" dirty="0"/>
          </a:p>
        </p:txBody>
      </p:sp>
      <p:sp>
        <p:nvSpPr>
          <p:cNvPr id="10" name="Shape 7"/>
          <p:cNvSpPr/>
          <p:nvPr/>
        </p:nvSpPr>
        <p:spPr>
          <a:xfrm>
            <a:off x="4754880" y="1645920"/>
            <a:ext cx="3931920" cy="1280160"/>
          </a:xfrm>
          <a:prstGeom prst="rect">
            <a:avLst/>
          </a:prstGeom>
          <a:solidFill>
            <a:srgbClr val="D1FAE5"/>
          </a:solidFill>
          <a:ln/>
        </p:spPr>
      </p:sp>
      <p:sp>
        <p:nvSpPr>
          <p:cNvPr id="11" name="Text 8"/>
          <p:cNvSpPr/>
          <p:nvPr/>
        </p:nvSpPr>
        <p:spPr>
          <a:xfrm>
            <a:off x="4937760" y="1737360"/>
            <a:ext cx="3566160" cy="274320"/>
          </a:xfrm>
          <a:prstGeom prst="rect">
            <a:avLst/>
          </a:prstGeom>
          <a:noFill/>
          <a:ln/>
        </p:spPr>
        <p:txBody>
          <a:bodyPr wrap="square" rtlCol="0" anchor="ctr"/>
          <a:lstStyle/>
          <a:p>
            <a:pPr marL="0" indent="0">
              <a:buNone/>
            </a:pPr>
            <a:r>
              <a:rPr lang="en-US" sz="1400" b="1" dirty="0">
                <a:solidFill>
                  <a:srgbClr val="065F46"/>
                </a:solidFill>
              </a:rPr>
              <a:t>WITH MINMAXSCALER</a:t>
            </a:r>
            <a:endParaRPr lang="en-US" sz="1400" dirty="0"/>
          </a:p>
        </p:txBody>
      </p:sp>
      <p:sp>
        <p:nvSpPr>
          <p:cNvPr id="12" name="Text 9"/>
          <p:cNvSpPr/>
          <p:nvPr/>
        </p:nvSpPr>
        <p:spPr>
          <a:xfrm>
            <a:off x="4937760" y="2057400"/>
            <a:ext cx="3566160" cy="228600"/>
          </a:xfrm>
          <a:prstGeom prst="rect">
            <a:avLst/>
          </a:prstGeom>
          <a:noFill/>
          <a:ln/>
        </p:spPr>
        <p:txBody>
          <a:bodyPr wrap="square" rtlCol="0" anchor="ctr"/>
          <a:lstStyle/>
          <a:p>
            <a:pPr marL="0" indent="0">
              <a:buNone/>
            </a:pPr>
            <a:r>
              <a:rPr lang="en-US" sz="1100" b="1" dirty="0">
                <a:solidFill>
                  <a:srgbClr val="2C3E50"/>
                </a:solidFill>
              </a:rPr>
              <a:t>All features normalized to [0, 1]:</a:t>
            </a:r>
            <a:endParaRPr lang="en-US" sz="1100" dirty="0"/>
          </a:p>
        </p:txBody>
      </p:sp>
      <p:sp>
        <p:nvSpPr>
          <p:cNvPr id="13" name="Text 10"/>
          <p:cNvSpPr/>
          <p:nvPr/>
        </p:nvSpPr>
        <p:spPr>
          <a:xfrm>
            <a:off x="4937760" y="2286000"/>
            <a:ext cx="3566160" cy="274320"/>
          </a:xfrm>
          <a:prstGeom prst="rect">
            <a:avLst/>
          </a:prstGeom>
          <a:noFill/>
          <a:ln/>
        </p:spPr>
        <p:txBody>
          <a:bodyPr wrap="square" rtlCol="0" anchor="ctr"/>
          <a:lstStyle/>
          <a:p>
            <a:pPr marL="0" indent="0">
              <a:buNone/>
            </a:pPr>
            <a:r>
              <a:rPr lang="en-US" sz="1000" i="1" dirty="0">
                <a:solidFill>
                  <a:srgbClr val="028090"/>
                </a:solidFill>
                <a:latin typeface="Consolas" pitchFamily="34" charset="0"/>
                <a:ea typeface="Consolas" pitchFamily="34" charset="-122"/>
                <a:cs typeface="Consolas" pitchFamily="34" charset="-120"/>
              </a:rPr>
              <a:t>Formula: X_scaled = (X - X_min) / (X_max - X_min)</a:t>
            </a:r>
            <a:endParaRPr lang="en-US" sz="1000" dirty="0"/>
          </a:p>
        </p:txBody>
      </p:sp>
      <p:sp>
        <p:nvSpPr>
          <p:cNvPr id="14" name="Text 11"/>
          <p:cNvSpPr/>
          <p:nvPr/>
        </p:nvSpPr>
        <p:spPr>
          <a:xfrm>
            <a:off x="4937760" y="2743200"/>
            <a:ext cx="3566160" cy="137160"/>
          </a:xfrm>
          <a:prstGeom prst="rect">
            <a:avLst/>
          </a:prstGeom>
          <a:noFill/>
          <a:ln/>
        </p:spPr>
        <p:txBody>
          <a:bodyPr wrap="square" rtlCol="0" anchor="ctr"/>
          <a:lstStyle/>
          <a:p>
            <a:pPr marL="0" indent="0">
              <a:buNone/>
            </a:pPr>
            <a:r>
              <a:rPr lang="en-US" sz="900" i="1" dirty="0">
                <a:solidFill>
                  <a:srgbClr val="065F46"/>
                </a:solidFill>
              </a:rPr>
              <a:t>Result: Equal feature contribution, improved model accuracy</a:t>
            </a:r>
            <a:endParaRPr lang="en-US" sz="900" dirty="0"/>
          </a:p>
        </p:txBody>
      </p:sp>
      <p:sp>
        <p:nvSpPr>
          <p:cNvPr id="15" name="Shape 12"/>
          <p:cNvSpPr/>
          <p:nvPr/>
        </p:nvSpPr>
        <p:spPr>
          <a:xfrm>
            <a:off x="457200" y="3200400"/>
            <a:ext cx="8229600" cy="914400"/>
          </a:xfrm>
          <a:prstGeom prst="rect">
            <a:avLst/>
          </a:prstGeom>
          <a:solidFill>
            <a:srgbClr val="F5F5F5"/>
          </a:solidFill>
          <a:ln/>
          <a:effectLst>
            <a:outerShdw blurRad="101600" dist="38100" dir="8100000" algn="bl" rotWithShape="0">
              <a:srgbClr val="000000">
                <a:alpha val="12000"/>
              </a:srgbClr>
            </a:outerShdw>
          </a:effectLst>
        </p:spPr>
      </p:sp>
      <p:sp>
        <p:nvSpPr>
          <p:cNvPr id="16" name="Text 13"/>
          <p:cNvSpPr/>
          <p:nvPr/>
        </p:nvSpPr>
        <p:spPr>
          <a:xfrm>
            <a:off x="640080" y="3337560"/>
            <a:ext cx="7772400" cy="274320"/>
          </a:xfrm>
          <a:prstGeom prst="rect">
            <a:avLst/>
          </a:prstGeom>
          <a:noFill/>
          <a:ln/>
        </p:spPr>
        <p:txBody>
          <a:bodyPr wrap="square" rtlCol="0" anchor="ctr"/>
          <a:lstStyle/>
          <a:p>
            <a:pPr marL="0" indent="0">
              <a:buNone/>
            </a:pPr>
            <a:r>
              <a:rPr lang="en-US" sz="1400" b="1" dirty="0">
                <a:solidFill>
                  <a:srgbClr val="1E2761"/>
                </a:solidFill>
              </a:rPr>
              <a:t>MinMaxScaler vs StandardScaler</a:t>
            </a:r>
            <a:endParaRPr lang="en-US" sz="1400" dirty="0"/>
          </a:p>
        </p:txBody>
      </p:sp>
      <p:sp>
        <p:nvSpPr>
          <p:cNvPr id="17" name="Text 14"/>
          <p:cNvSpPr/>
          <p:nvPr/>
        </p:nvSpPr>
        <p:spPr>
          <a:xfrm>
            <a:off x="640080" y="3657600"/>
            <a:ext cx="7772400" cy="365760"/>
          </a:xfrm>
          <a:prstGeom prst="rect">
            <a:avLst/>
          </a:prstGeom>
          <a:noFill/>
          <a:ln/>
        </p:spPr>
        <p:txBody>
          <a:bodyPr wrap="square" rtlCol="0" anchor="ctr"/>
          <a:lstStyle/>
          <a:p>
            <a:pPr marL="0" indent="0">
              <a:lnSpc>
                <a:spcPts val="1500"/>
              </a:lnSpc>
              <a:buNone/>
            </a:pPr>
            <a:r>
              <a:rPr lang="en-US" sz="1000" dirty="0">
                <a:solidFill>
                  <a:srgbClr val="2C3E50"/>
                </a:solidFill>
              </a:rPr>
              <a:t>MinMaxScaler preserves the exact minimum and maximum boundaries of each feature, which is ideal for bounded sensor data (e.g., temperature ranges, RPM limits). StandardScaler uses mean and standard deviation, which can be influenced by outliers and doesn't preserve bounds. For sensor readings with known physical limits, MinMaxScaler maintains interpretability.</a:t>
            </a:r>
            <a:endParaRPr 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74320"/>
            <a:ext cx="8229600" cy="457200"/>
          </a:xfrm>
          <a:prstGeom prst="rect">
            <a:avLst/>
          </a:prstGeom>
          <a:noFill/>
          <a:ln/>
        </p:spPr>
        <p:txBody>
          <a:bodyPr wrap="square" rtlCol="0" anchor="ctr"/>
          <a:lstStyle/>
          <a:p>
            <a:pPr marL="0" indent="0">
              <a:buNone/>
            </a:pPr>
            <a:r>
              <a:rPr lang="en-US" sz="3200" b="1" dirty="0">
                <a:solidFill>
                  <a:srgbClr val="1E2761"/>
                </a:solidFill>
                <a:latin typeface="Arial Black" pitchFamily="34" charset="0"/>
                <a:ea typeface="Arial Black" pitchFamily="34" charset="-122"/>
                <a:cs typeface="Arial Black" pitchFamily="34" charset="-120"/>
              </a:rPr>
              <a:t>MODEL SELECTION &amp; COMPARISON</a:t>
            </a:r>
            <a:endParaRPr lang="en-US" sz="3200" dirty="0"/>
          </a:p>
        </p:txBody>
      </p:sp>
      <p:sp>
        <p:nvSpPr>
          <p:cNvPr id="3" name="Text 1"/>
          <p:cNvSpPr/>
          <p:nvPr/>
        </p:nvSpPr>
        <p:spPr>
          <a:xfrm>
            <a:off x="457200" y="822960"/>
            <a:ext cx="8229600" cy="274320"/>
          </a:xfrm>
          <a:prstGeom prst="rect">
            <a:avLst/>
          </a:prstGeom>
          <a:noFill/>
          <a:ln/>
        </p:spPr>
        <p:txBody>
          <a:bodyPr wrap="square" rtlCol="0" anchor="ctr"/>
          <a:lstStyle/>
          <a:p>
            <a:pPr marL="0" indent="0">
              <a:buNone/>
            </a:pPr>
            <a:r>
              <a:rPr lang="en-US" sz="1400" i="1" dirty="0">
                <a:solidFill>
                  <a:srgbClr val="64748B"/>
                </a:solidFill>
              </a:rPr>
              <a:t>Three Models Evaluated for Optimal Performance</a:t>
            </a:r>
            <a:endParaRPr lang="en-US" sz="1400" dirty="0"/>
          </a:p>
        </p:txBody>
      </p:sp>
      <p:sp>
        <p:nvSpPr>
          <p:cNvPr id="4" name="Shape 2"/>
          <p:cNvSpPr/>
          <p:nvPr/>
        </p:nvSpPr>
        <p:spPr>
          <a:xfrm>
            <a:off x="457200" y="1280160"/>
            <a:ext cx="2743200" cy="1371600"/>
          </a:xfrm>
          <a:prstGeom prst="rect">
            <a:avLst/>
          </a:prstGeom>
          <a:solidFill>
            <a:srgbClr val="F5F5F5"/>
          </a:solidFill>
          <a:ln/>
          <a:effectLst>
            <a:outerShdw blurRad="101600" dist="38100" dir="8100000" algn="bl" rotWithShape="0">
              <a:srgbClr val="000000">
                <a:alpha val="12000"/>
              </a:srgbClr>
            </a:outerShdw>
          </a:effectLst>
        </p:spPr>
      </p:sp>
      <p:pic>
        <p:nvPicPr>
          <p:cNvPr id="5" name="Image 0" descr="preencoded.png"/>
          <p:cNvPicPr>
            <a:picLocks noChangeAspect="1"/>
          </p:cNvPicPr>
          <p:nvPr/>
        </p:nvPicPr>
        <p:blipFill>
          <a:blip r:embed="rId3"/>
          <a:stretch>
            <a:fillRect/>
          </a:stretch>
        </p:blipFill>
        <p:spPr>
          <a:xfrm>
            <a:off x="640080" y="1417320"/>
            <a:ext cx="365760" cy="365760"/>
          </a:xfrm>
          <a:prstGeom prst="rect">
            <a:avLst/>
          </a:prstGeom>
        </p:spPr>
      </p:pic>
      <p:sp>
        <p:nvSpPr>
          <p:cNvPr id="6" name="Text 3"/>
          <p:cNvSpPr/>
          <p:nvPr/>
        </p:nvSpPr>
        <p:spPr>
          <a:xfrm>
            <a:off x="1143000" y="1417320"/>
            <a:ext cx="1828800" cy="365760"/>
          </a:xfrm>
          <a:prstGeom prst="rect">
            <a:avLst/>
          </a:prstGeom>
          <a:noFill/>
          <a:ln/>
        </p:spPr>
        <p:txBody>
          <a:bodyPr wrap="square" rtlCol="0" anchor="ctr"/>
          <a:lstStyle/>
          <a:p>
            <a:pPr marL="0" indent="0">
              <a:buNone/>
            </a:pPr>
            <a:r>
              <a:rPr lang="en-US" sz="1400" b="1" dirty="0">
                <a:solidFill>
                  <a:srgbClr val="2C3E50"/>
                </a:solidFill>
              </a:rPr>
              <a:t>Logistic Regression</a:t>
            </a:r>
            <a:endParaRPr lang="en-US" sz="1400" dirty="0"/>
          </a:p>
        </p:txBody>
      </p:sp>
      <p:sp>
        <p:nvSpPr>
          <p:cNvPr id="7" name="Text 4"/>
          <p:cNvSpPr/>
          <p:nvPr/>
        </p:nvSpPr>
        <p:spPr>
          <a:xfrm>
            <a:off x="640080" y="1874520"/>
            <a:ext cx="2377440" cy="457200"/>
          </a:xfrm>
          <a:prstGeom prst="rect">
            <a:avLst/>
          </a:prstGeom>
          <a:noFill/>
          <a:ln/>
        </p:spPr>
        <p:txBody>
          <a:bodyPr wrap="square" rtlCol="0" anchor="ctr"/>
          <a:lstStyle/>
          <a:p>
            <a:pPr marL="0" indent="0">
              <a:lnSpc>
                <a:spcPts val="1400"/>
              </a:lnSpc>
              <a:buNone/>
            </a:pPr>
            <a:r>
              <a:rPr lang="en-US" sz="1000" dirty="0">
                <a:solidFill>
                  <a:srgbClr val="2C3E50"/>
                </a:solidFill>
              </a:rPr>
              <a:t>Baseline binary classifier. Simple and interpretable.</a:t>
            </a:r>
            <a:endParaRPr lang="en-US" sz="1000" dirty="0"/>
          </a:p>
        </p:txBody>
      </p:sp>
      <p:sp>
        <p:nvSpPr>
          <p:cNvPr id="8" name="Text 5"/>
          <p:cNvSpPr/>
          <p:nvPr/>
        </p:nvSpPr>
        <p:spPr>
          <a:xfrm>
            <a:off x="640080" y="2377440"/>
            <a:ext cx="2377440" cy="182880"/>
          </a:xfrm>
          <a:prstGeom prst="rect">
            <a:avLst/>
          </a:prstGeom>
          <a:noFill/>
          <a:ln/>
        </p:spPr>
        <p:txBody>
          <a:bodyPr wrap="square" rtlCol="0" anchor="ctr"/>
          <a:lstStyle/>
          <a:p>
            <a:pPr marL="0" indent="0">
              <a:buNone/>
            </a:pPr>
            <a:r>
              <a:rPr lang="en-US" sz="1100" b="1" i="1" dirty="0">
                <a:solidFill>
                  <a:srgbClr val="64748B"/>
                </a:solidFill>
              </a:rPr>
              <a:t>~85% Accuracy</a:t>
            </a:r>
            <a:endParaRPr lang="en-US" sz="1100" dirty="0"/>
          </a:p>
        </p:txBody>
      </p:sp>
      <p:sp>
        <p:nvSpPr>
          <p:cNvPr id="9" name="Shape 6"/>
          <p:cNvSpPr/>
          <p:nvPr/>
        </p:nvSpPr>
        <p:spPr>
          <a:xfrm>
            <a:off x="3383280" y="1280160"/>
            <a:ext cx="2743200" cy="1371600"/>
          </a:xfrm>
          <a:prstGeom prst="rect">
            <a:avLst/>
          </a:prstGeom>
          <a:solidFill>
            <a:srgbClr val="F5F5F5"/>
          </a:solidFill>
          <a:ln/>
          <a:effectLst>
            <a:outerShdw blurRad="101600" dist="38100" dir="8100000" algn="bl" rotWithShape="0">
              <a:srgbClr val="000000">
                <a:alpha val="12000"/>
              </a:srgbClr>
            </a:outerShdw>
          </a:effectLst>
        </p:spPr>
      </p:sp>
      <p:pic>
        <p:nvPicPr>
          <p:cNvPr id="10" name="Image 1" descr="preencoded.png"/>
          <p:cNvPicPr>
            <a:picLocks noChangeAspect="1"/>
          </p:cNvPicPr>
          <p:nvPr/>
        </p:nvPicPr>
        <p:blipFill>
          <a:blip r:embed="rId4"/>
          <a:stretch>
            <a:fillRect/>
          </a:stretch>
        </p:blipFill>
        <p:spPr>
          <a:xfrm>
            <a:off x="3566160" y="1417320"/>
            <a:ext cx="365760" cy="365760"/>
          </a:xfrm>
          <a:prstGeom prst="rect">
            <a:avLst/>
          </a:prstGeom>
        </p:spPr>
      </p:pic>
      <p:sp>
        <p:nvSpPr>
          <p:cNvPr id="11" name="Text 7"/>
          <p:cNvSpPr/>
          <p:nvPr/>
        </p:nvSpPr>
        <p:spPr>
          <a:xfrm>
            <a:off x="4069080" y="1417320"/>
            <a:ext cx="1828800" cy="365760"/>
          </a:xfrm>
          <a:prstGeom prst="rect">
            <a:avLst/>
          </a:prstGeom>
          <a:noFill/>
          <a:ln/>
        </p:spPr>
        <p:txBody>
          <a:bodyPr wrap="square" rtlCol="0" anchor="ctr"/>
          <a:lstStyle/>
          <a:p>
            <a:pPr marL="0" indent="0">
              <a:buNone/>
            </a:pPr>
            <a:r>
              <a:rPr lang="en-US" sz="1400" b="1" dirty="0">
                <a:solidFill>
                  <a:srgbClr val="2C3E50"/>
                </a:solidFill>
              </a:rPr>
              <a:t>Decision Tree</a:t>
            </a:r>
            <a:endParaRPr lang="en-US" sz="1400" dirty="0"/>
          </a:p>
        </p:txBody>
      </p:sp>
      <p:sp>
        <p:nvSpPr>
          <p:cNvPr id="12" name="Text 8"/>
          <p:cNvSpPr/>
          <p:nvPr/>
        </p:nvSpPr>
        <p:spPr>
          <a:xfrm>
            <a:off x="3566160" y="1874520"/>
            <a:ext cx="2377440" cy="457200"/>
          </a:xfrm>
          <a:prstGeom prst="rect">
            <a:avLst/>
          </a:prstGeom>
          <a:noFill/>
          <a:ln/>
        </p:spPr>
        <p:txBody>
          <a:bodyPr wrap="square" rtlCol="0" anchor="ctr"/>
          <a:lstStyle/>
          <a:p>
            <a:pPr marL="0" indent="0">
              <a:lnSpc>
                <a:spcPts val="1400"/>
              </a:lnSpc>
              <a:buNone/>
            </a:pPr>
            <a:r>
              <a:rPr lang="en-US" sz="1000" dirty="0">
                <a:solidFill>
                  <a:srgbClr val="2C3E50"/>
                </a:solidFill>
              </a:rPr>
              <a:t>Non-linear patterns, prone to overfitting on single tree.</a:t>
            </a:r>
            <a:endParaRPr lang="en-US" sz="1000" dirty="0"/>
          </a:p>
        </p:txBody>
      </p:sp>
      <p:sp>
        <p:nvSpPr>
          <p:cNvPr id="13" name="Text 9"/>
          <p:cNvSpPr/>
          <p:nvPr/>
        </p:nvSpPr>
        <p:spPr>
          <a:xfrm>
            <a:off x="3566160" y="2377440"/>
            <a:ext cx="2377440" cy="182880"/>
          </a:xfrm>
          <a:prstGeom prst="rect">
            <a:avLst/>
          </a:prstGeom>
          <a:noFill/>
          <a:ln/>
        </p:spPr>
        <p:txBody>
          <a:bodyPr wrap="square" rtlCol="0" anchor="ctr"/>
          <a:lstStyle/>
          <a:p>
            <a:pPr marL="0" indent="0">
              <a:buNone/>
            </a:pPr>
            <a:r>
              <a:rPr lang="en-US" sz="1100" b="1" i="1" dirty="0">
                <a:solidFill>
                  <a:srgbClr val="64748B"/>
                </a:solidFill>
              </a:rPr>
              <a:t>~96-97% Accuracy</a:t>
            </a:r>
            <a:endParaRPr lang="en-US" sz="1100" dirty="0"/>
          </a:p>
        </p:txBody>
      </p:sp>
      <p:sp>
        <p:nvSpPr>
          <p:cNvPr id="14" name="Shape 10"/>
          <p:cNvSpPr/>
          <p:nvPr/>
        </p:nvSpPr>
        <p:spPr>
          <a:xfrm>
            <a:off x="6309360" y="1280160"/>
            <a:ext cx="2743200" cy="1371600"/>
          </a:xfrm>
          <a:prstGeom prst="rect">
            <a:avLst/>
          </a:prstGeom>
          <a:solidFill>
            <a:srgbClr val="028090"/>
          </a:solidFill>
          <a:ln/>
          <a:effectLst>
            <a:outerShdw blurRad="101600" dist="38100" dir="8100000" algn="bl" rotWithShape="0">
              <a:srgbClr val="000000">
                <a:alpha val="12000"/>
              </a:srgbClr>
            </a:outerShdw>
          </a:effectLst>
        </p:spPr>
      </p:sp>
      <p:pic>
        <p:nvPicPr>
          <p:cNvPr id="15" name="Image 2" descr="preencoded.png"/>
          <p:cNvPicPr>
            <a:picLocks noChangeAspect="1"/>
          </p:cNvPicPr>
          <p:nvPr/>
        </p:nvPicPr>
        <p:blipFill>
          <a:blip r:embed="rId5"/>
          <a:stretch>
            <a:fillRect/>
          </a:stretch>
        </p:blipFill>
        <p:spPr>
          <a:xfrm>
            <a:off x="6492240" y="1417320"/>
            <a:ext cx="365760" cy="365760"/>
          </a:xfrm>
          <a:prstGeom prst="rect">
            <a:avLst/>
          </a:prstGeom>
        </p:spPr>
      </p:pic>
      <p:sp>
        <p:nvSpPr>
          <p:cNvPr id="16" name="Text 11"/>
          <p:cNvSpPr/>
          <p:nvPr/>
        </p:nvSpPr>
        <p:spPr>
          <a:xfrm>
            <a:off x="6995160" y="1417320"/>
            <a:ext cx="1828800" cy="365760"/>
          </a:xfrm>
          <a:prstGeom prst="rect">
            <a:avLst/>
          </a:prstGeom>
          <a:noFill/>
          <a:ln/>
        </p:spPr>
        <p:txBody>
          <a:bodyPr wrap="square" rtlCol="0" anchor="ctr"/>
          <a:lstStyle/>
          <a:p>
            <a:pPr marL="0" indent="0">
              <a:buNone/>
            </a:pPr>
            <a:r>
              <a:rPr lang="en-US" sz="1400" b="1" dirty="0">
                <a:solidFill>
                  <a:srgbClr val="FFFFFF"/>
                </a:solidFill>
              </a:rPr>
              <a:t>Random Forest ✓</a:t>
            </a:r>
            <a:endParaRPr lang="en-US" sz="1400" dirty="0"/>
          </a:p>
        </p:txBody>
      </p:sp>
      <p:sp>
        <p:nvSpPr>
          <p:cNvPr id="17" name="Text 12"/>
          <p:cNvSpPr/>
          <p:nvPr/>
        </p:nvSpPr>
        <p:spPr>
          <a:xfrm>
            <a:off x="6492240" y="1874520"/>
            <a:ext cx="2377440" cy="457200"/>
          </a:xfrm>
          <a:prstGeom prst="rect">
            <a:avLst/>
          </a:prstGeom>
          <a:noFill/>
          <a:ln/>
        </p:spPr>
        <p:txBody>
          <a:bodyPr wrap="square" rtlCol="0" anchor="ctr"/>
          <a:lstStyle/>
          <a:p>
            <a:pPr marL="0" indent="0">
              <a:lnSpc>
                <a:spcPts val="1400"/>
              </a:lnSpc>
              <a:buNone/>
            </a:pPr>
            <a:r>
              <a:rPr lang="en-US" sz="1000" dirty="0">
                <a:solidFill>
                  <a:srgbClr val="FFFFFF"/>
                </a:solidFill>
              </a:rPr>
              <a:t>100 decision trees ensemble. Handles complex interactions.</a:t>
            </a:r>
            <a:endParaRPr lang="en-US" sz="1000" dirty="0"/>
          </a:p>
        </p:txBody>
      </p:sp>
      <p:sp>
        <p:nvSpPr>
          <p:cNvPr id="18" name="Text 13"/>
          <p:cNvSpPr/>
          <p:nvPr/>
        </p:nvSpPr>
        <p:spPr>
          <a:xfrm>
            <a:off x="6492240" y="2377440"/>
            <a:ext cx="2377440" cy="182880"/>
          </a:xfrm>
          <a:prstGeom prst="rect">
            <a:avLst/>
          </a:prstGeom>
          <a:noFill/>
          <a:ln/>
        </p:spPr>
        <p:txBody>
          <a:bodyPr wrap="square" rtlCol="0" anchor="ctr"/>
          <a:lstStyle/>
          <a:p>
            <a:pPr marL="0" indent="0">
              <a:buNone/>
            </a:pPr>
            <a:r>
              <a:rPr lang="en-US" sz="1100" b="1" i="1" dirty="0">
                <a:solidFill>
                  <a:srgbClr val="02C39A"/>
                </a:solidFill>
              </a:rPr>
              <a:t>98.1% Accuracy (SELECTED)</a:t>
            </a:r>
            <a:endParaRPr lang="en-US" sz="1100" dirty="0"/>
          </a:p>
        </p:txBody>
      </p:sp>
      <p:sp>
        <p:nvSpPr>
          <p:cNvPr id="19" name="Text 14"/>
          <p:cNvSpPr/>
          <p:nvPr/>
        </p:nvSpPr>
        <p:spPr>
          <a:xfrm>
            <a:off x="457200" y="2926080"/>
            <a:ext cx="8229600" cy="274320"/>
          </a:xfrm>
          <a:prstGeom prst="rect">
            <a:avLst/>
          </a:prstGeom>
          <a:noFill/>
          <a:ln/>
        </p:spPr>
        <p:txBody>
          <a:bodyPr wrap="square" rtlCol="0" anchor="ctr"/>
          <a:lstStyle/>
          <a:p>
            <a:pPr marL="0" indent="0">
              <a:buNone/>
            </a:pPr>
            <a:r>
              <a:rPr lang="en-US" sz="1600" b="1" dirty="0">
                <a:solidFill>
                  <a:srgbClr val="1E2761"/>
                </a:solidFill>
              </a:rPr>
              <a:t>RANDOM FOREST: FINAL METRICS</a:t>
            </a:r>
            <a:endParaRPr lang="en-US" sz="1600" dirty="0"/>
          </a:p>
        </p:txBody>
      </p:sp>
      <p:sp>
        <p:nvSpPr>
          <p:cNvPr id="20" name="Shape 15"/>
          <p:cNvSpPr/>
          <p:nvPr/>
        </p:nvSpPr>
        <p:spPr>
          <a:xfrm>
            <a:off x="457200" y="3337560"/>
            <a:ext cx="2011680" cy="1188720"/>
          </a:xfrm>
          <a:prstGeom prst="rect">
            <a:avLst/>
          </a:prstGeom>
          <a:solidFill>
            <a:srgbClr val="F5F5F5"/>
          </a:solidFill>
          <a:ln/>
        </p:spPr>
      </p:sp>
      <p:sp>
        <p:nvSpPr>
          <p:cNvPr id="21" name="Text 16"/>
          <p:cNvSpPr/>
          <p:nvPr/>
        </p:nvSpPr>
        <p:spPr>
          <a:xfrm>
            <a:off x="548640" y="3474720"/>
            <a:ext cx="1828800" cy="457200"/>
          </a:xfrm>
          <a:prstGeom prst="rect">
            <a:avLst/>
          </a:prstGeom>
          <a:noFill/>
          <a:ln/>
        </p:spPr>
        <p:txBody>
          <a:bodyPr wrap="square" rtlCol="0" anchor="ctr"/>
          <a:lstStyle/>
          <a:p>
            <a:pPr marL="0" indent="0" algn="ctr">
              <a:buNone/>
            </a:pPr>
            <a:r>
              <a:rPr lang="en-US" sz="3200" b="1" dirty="0">
                <a:solidFill>
                  <a:srgbClr val="028090"/>
                </a:solidFill>
                <a:latin typeface="Arial Black" pitchFamily="34" charset="0"/>
                <a:ea typeface="Arial Black" pitchFamily="34" charset="-122"/>
                <a:cs typeface="Arial Black" pitchFamily="34" charset="-120"/>
              </a:rPr>
              <a:t>98.1%</a:t>
            </a:r>
            <a:endParaRPr lang="en-US" sz="3200" dirty="0"/>
          </a:p>
        </p:txBody>
      </p:sp>
      <p:sp>
        <p:nvSpPr>
          <p:cNvPr id="22" name="Text 17"/>
          <p:cNvSpPr/>
          <p:nvPr/>
        </p:nvSpPr>
        <p:spPr>
          <a:xfrm>
            <a:off x="548640" y="3977640"/>
            <a:ext cx="1828800" cy="228600"/>
          </a:xfrm>
          <a:prstGeom prst="rect">
            <a:avLst/>
          </a:prstGeom>
          <a:noFill/>
          <a:ln/>
        </p:spPr>
        <p:txBody>
          <a:bodyPr wrap="square" rtlCol="0" anchor="ctr"/>
          <a:lstStyle/>
          <a:p>
            <a:pPr marL="0" indent="0" algn="ctr">
              <a:buNone/>
            </a:pPr>
            <a:r>
              <a:rPr lang="en-US" sz="1200" b="1" dirty="0">
                <a:solidFill>
                  <a:srgbClr val="2C3E50"/>
                </a:solidFill>
              </a:rPr>
              <a:t>Accuracy</a:t>
            </a:r>
            <a:endParaRPr lang="en-US" sz="1200" dirty="0"/>
          </a:p>
        </p:txBody>
      </p:sp>
      <p:sp>
        <p:nvSpPr>
          <p:cNvPr id="23" name="Text 18"/>
          <p:cNvSpPr/>
          <p:nvPr/>
        </p:nvSpPr>
        <p:spPr>
          <a:xfrm>
            <a:off x="548640" y="4206240"/>
            <a:ext cx="1828800" cy="228600"/>
          </a:xfrm>
          <a:prstGeom prst="rect">
            <a:avLst/>
          </a:prstGeom>
          <a:noFill/>
          <a:ln/>
        </p:spPr>
        <p:txBody>
          <a:bodyPr wrap="square" rtlCol="0" anchor="ctr"/>
          <a:lstStyle/>
          <a:p>
            <a:pPr marL="0" indent="0" algn="ctr">
              <a:buNone/>
            </a:pPr>
            <a:r>
              <a:rPr lang="en-US" sz="900" dirty="0">
                <a:solidFill>
                  <a:srgbClr val="64748B"/>
                </a:solidFill>
              </a:rPr>
              <a:t>Overall prediction correctness</a:t>
            </a:r>
            <a:endParaRPr lang="en-US" sz="900" dirty="0"/>
          </a:p>
        </p:txBody>
      </p:sp>
      <p:sp>
        <p:nvSpPr>
          <p:cNvPr id="24" name="Shape 19"/>
          <p:cNvSpPr/>
          <p:nvPr/>
        </p:nvSpPr>
        <p:spPr>
          <a:xfrm>
            <a:off x="2651760" y="3337560"/>
            <a:ext cx="2011680" cy="1188720"/>
          </a:xfrm>
          <a:prstGeom prst="rect">
            <a:avLst/>
          </a:prstGeom>
          <a:solidFill>
            <a:srgbClr val="F5F5F5"/>
          </a:solidFill>
          <a:ln/>
        </p:spPr>
      </p:sp>
      <p:sp>
        <p:nvSpPr>
          <p:cNvPr id="25" name="Text 20"/>
          <p:cNvSpPr/>
          <p:nvPr/>
        </p:nvSpPr>
        <p:spPr>
          <a:xfrm>
            <a:off x="2743200" y="3474720"/>
            <a:ext cx="1828800" cy="457200"/>
          </a:xfrm>
          <a:prstGeom prst="rect">
            <a:avLst/>
          </a:prstGeom>
          <a:noFill/>
          <a:ln/>
        </p:spPr>
        <p:txBody>
          <a:bodyPr wrap="square" rtlCol="0" anchor="ctr"/>
          <a:lstStyle/>
          <a:p>
            <a:pPr marL="0" indent="0" algn="ctr">
              <a:buNone/>
            </a:pPr>
            <a:r>
              <a:rPr lang="en-US" sz="3200" b="1" dirty="0">
                <a:solidFill>
                  <a:srgbClr val="028090"/>
                </a:solidFill>
                <a:latin typeface="Arial Black" pitchFamily="34" charset="0"/>
                <a:ea typeface="Arial Black" pitchFamily="34" charset="-122"/>
                <a:cs typeface="Arial Black" pitchFamily="34" charset="-120"/>
              </a:rPr>
              <a:t>98.0%</a:t>
            </a:r>
            <a:endParaRPr lang="en-US" sz="3200" dirty="0"/>
          </a:p>
        </p:txBody>
      </p:sp>
      <p:sp>
        <p:nvSpPr>
          <p:cNvPr id="26" name="Text 21"/>
          <p:cNvSpPr/>
          <p:nvPr/>
        </p:nvSpPr>
        <p:spPr>
          <a:xfrm>
            <a:off x="2743200" y="3977640"/>
            <a:ext cx="1828800" cy="228600"/>
          </a:xfrm>
          <a:prstGeom prst="rect">
            <a:avLst/>
          </a:prstGeom>
          <a:noFill/>
          <a:ln/>
        </p:spPr>
        <p:txBody>
          <a:bodyPr wrap="square" rtlCol="0" anchor="ctr"/>
          <a:lstStyle/>
          <a:p>
            <a:pPr marL="0" indent="0" algn="ctr">
              <a:buNone/>
            </a:pPr>
            <a:r>
              <a:rPr lang="en-US" sz="1200" b="1" dirty="0">
                <a:solidFill>
                  <a:srgbClr val="2C3E50"/>
                </a:solidFill>
              </a:rPr>
              <a:t>Precision</a:t>
            </a:r>
            <a:endParaRPr lang="en-US" sz="1200" dirty="0"/>
          </a:p>
        </p:txBody>
      </p:sp>
      <p:sp>
        <p:nvSpPr>
          <p:cNvPr id="27" name="Text 22"/>
          <p:cNvSpPr/>
          <p:nvPr/>
        </p:nvSpPr>
        <p:spPr>
          <a:xfrm>
            <a:off x="2743200" y="4206240"/>
            <a:ext cx="1828800" cy="228600"/>
          </a:xfrm>
          <a:prstGeom prst="rect">
            <a:avLst/>
          </a:prstGeom>
          <a:noFill/>
          <a:ln/>
        </p:spPr>
        <p:txBody>
          <a:bodyPr wrap="square" rtlCol="0" anchor="ctr"/>
          <a:lstStyle/>
          <a:p>
            <a:pPr marL="0" indent="0" algn="ctr">
              <a:buNone/>
            </a:pPr>
            <a:r>
              <a:rPr lang="en-US" sz="900" dirty="0">
                <a:solidFill>
                  <a:srgbClr val="64748B"/>
                </a:solidFill>
              </a:rPr>
              <a:t>True failures among predicted failures</a:t>
            </a:r>
            <a:endParaRPr lang="en-US" sz="900" dirty="0"/>
          </a:p>
        </p:txBody>
      </p:sp>
      <p:sp>
        <p:nvSpPr>
          <p:cNvPr id="28" name="Shape 23"/>
          <p:cNvSpPr/>
          <p:nvPr/>
        </p:nvSpPr>
        <p:spPr>
          <a:xfrm>
            <a:off x="4846320" y="3337560"/>
            <a:ext cx="2011680" cy="1188720"/>
          </a:xfrm>
          <a:prstGeom prst="rect">
            <a:avLst/>
          </a:prstGeom>
          <a:solidFill>
            <a:srgbClr val="F5F5F5"/>
          </a:solidFill>
          <a:ln/>
        </p:spPr>
      </p:sp>
      <p:sp>
        <p:nvSpPr>
          <p:cNvPr id="29" name="Text 24"/>
          <p:cNvSpPr/>
          <p:nvPr/>
        </p:nvSpPr>
        <p:spPr>
          <a:xfrm>
            <a:off x="4937760" y="3474720"/>
            <a:ext cx="1828800" cy="457200"/>
          </a:xfrm>
          <a:prstGeom prst="rect">
            <a:avLst/>
          </a:prstGeom>
          <a:noFill/>
          <a:ln/>
        </p:spPr>
        <p:txBody>
          <a:bodyPr wrap="square" rtlCol="0" anchor="ctr"/>
          <a:lstStyle/>
          <a:p>
            <a:pPr marL="0" indent="0" algn="ctr">
              <a:buNone/>
            </a:pPr>
            <a:r>
              <a:rPr lang="en-US" sz="3200" b="1" dirty="0">
                <a:solidFill>
                  <a:srgbClr val="028090"/>
                </a:solidFill>
                <a:latin typeface="Arial Black" pitchFamily="34" charset="0"/>
                <a:ea typeface="Arial Black" pitchFamily="34" charset="-122"/>
                <a:cs typeface="Arial Black" pitchFamily="34" charset="-120"/>
              </a:rPr>
              <a:t>98.1%</a:t>
            </a:r>
            <a:endParaRPr lang="en-US" sz="3200" dirty="0"/>
          </a:p>
        </p:txBody>
      </p:sp>
      <p:sp>
        <p:nvSpPr>
          <p:cNvPr id="30" name="Text 25"/>
          <p:cNvSpPr/>
          <p:nvPr/>
        </p:nvSpPr>
        <p:spPr>
          <a:xfrm>
            <a:off x="4937760" y="3977640"/>
            <a:ext cx="1828800" cy="228600"/>
          </a:xfrm>
          <a:prstGeom prst="rect">
            <a:avLst/>
          </a:prstGeom>
          <a:noFill/>
          <a:ln/>
        </p:spPr>
        <p:txBody>
          <a:bodyPr wrap="square" rtlCol="0" anchor="ctr"/>
          <a:lstStyle/>
          <a:p>
            <a:pPr marL="0" indent="0" algn="ctr">
              <a:buNone/>
            </a:pPr>
            <a:r>
              <a:rPr lang="en-US" sz="1200" b="1" dirty="0">
                <a:solidFill>
                  <a:srgbClr val="2C3E50"/>
                </a:solidFill>
              </a:rPr>
              <a:t>Recall</a:t>
            </a:r>
            <a:endParaRPr lang="en-US" sz="1200" dirty="0"/>
          </a:p>
        </p:txBody>
      </p:sp>
      <p:sp>
        <p:nvSpPr>
          <p:cNvPr id="31" name="Text 26"/>
          <p:cNvSpPr/>
          <p:nvPr/>
        </p:nvSpPr>
        <p:spPr>
          <a:xfrm>
            <a:off x="4937760" y="4206240"/>
            <a:ext cx="1828800" cy="228600"/>
          </a:xfrm>
          <a:prstGeom prst="rect">
            <a:avLst/>
          </a:prstGeom>
          <a:noFill/>
          <a:ln/>
        </p:spPr>
        <p:txBody>
          <a:bodyPr wrap="square" rtlCol="0" anchor="ctr"/>
          <a:lstStyle/>
          <a:p>
            <a:pPr marL="0" indent="0" algn="ctr">
              <a:buNone/>
            </a:pPr>
            <a:r>
              <a:rPr lang="en-US" sz="900" dirty="0">
                <a:solidFill>
                  <a:srgbClr val="64748B"/>
                </a:solidFill>
              </a:rPr>
              <a:t>Detected failures among all failures</a:t>
            </a:r>
            <a:endParaRPr lang="en-US" sz="900" dirty="0"/>
          </a:p>
        </p:txBody>
      </p:sp>
      <p:sp>
        <p:nvSpPr>
          <p:cNvPr id="32" name="Shape 27"/>
          <p:cNvSpPr/>
          <p:nvPr/>
        </p:nvSpPr>
        <p:spPr>
          <a:xfrm>
            <a:off x="7040880" y="3337560"/>
            <a:ext cx="2011680" cy="1188720"/>
          </a:xfrm>
          <a:prstGeom prst="rect">
            <a:avLst/>
          </a:prstGeom>
          <a:solidFill>
            <a:srgbClr val="F5F5F5"/>
          </a:solidFill>
          <a:ln/>
        </p:spPr>
      </p:sp>
      <p:sp>
        <p:nvSpPr>
          <p:cNvPr id="33" name="Text 28"/>
          <p:cNvSpPr/>
          <p:nvPr/>
        </p:nvSpPr>
        <p:spPr>
          <a:xfrm>
            <a:off x="7132320" y="3474720"/>
            <a:ext cx="1828800" cy="457200"/>
          </a:xfrm>
          <a:prstGeom prst="rect">
            <a:avLst/>
          </a:prstGeom>
          <a:noFill/>
          <a:ln/>
        </p:spPr>
        <p:txBody>
          <a:bodyPr wrap="square" rtlCol="0" anchor="ctr"/>
          <a:lstStyle/>
          <a:p>
            <a:pPr marL="0" indent="0" algn="ctr">
              <a:buNone/>
            </a:pPr>
            <a:r>
              <a:rPr lang="en-US" sz="3200" b="1" dirty="0">
                <a:solidFill>
                  <a:srgbClr val="028090"/>
                </a:solidFill>
                <a:latin typeface="Arial Black" pitchFamily="34" charset="0"/>
                <a:ea typeface="Arial Black" pitchFamily="34" charset="-122"/>
                <a:cs typeface="Arial Black" pitchFamily="34" charset="-120"/>
              </a:rPr>
              <a:t>98.1%</a:t>
            </a:r>
            <a:endParaRPr lang="en-US" sz="3200" dirty="0"/>
          </a:p>
        </p:txBody>
      </p:sp>
      <p:sp>
        <p:nvSpPr>
          <p:cNvPr id="34" name="Text 29"/>
          <p:cNvSpPr/>
          <p:nvPr/>
        </p:nvSpPr>
        <p:spPr>
          <a:xfrm>
            <a:off x="7132320" y="3977640"/>
            <a:ext cx="1828800" cy="228600"/>
          </a:xfrm>
          <a:prstGeom prst="rect">
            <a:avLst/>
          </a:prstGeom>
          <a:noFill/>
          <a:ln/>
        </p:spPr>
        <p:txBody>
          <a:bodyPr wrap="square" rtlCol="0" anchor="ctr"/>
          <a:lstStyle/>
          <a:p>
            <a:pPr marL="0" indent="0" algn="ctr">
              <a:buNone/>
            </a:pPr>
            <a:r>
              <a:rPr lang="en-US" sz="1200" b="1" dirty="0">
                <a:solidFill>
                  <a:srgbClr val="2C3E50"/>
                </a:solidFill>
              </a:rPr>
              <a:t>F1-Score</a:t>
            </a:r>
            <a:endParaRPr lang="en-US" sz="1200" dirty="0"/>
          </a:p>
        </p:txBody>
      </p:sp>
      <p:sp>
        <p:nvSpPr>
          <p:cNvPr id="35" name="Text 30"/>
          <p:cNvSpPr/>
          <p:nvPr/>
        </p:nvSpPr>
        <p:spPr>
          <a:xfrm>
            <a:off x="7132320" y="4206240"/>
            <a:ext cx="1828800" cy="228600"/>
          </a:xfrm>
          <a:prstGeom prst="rect">
            <a:avLst/>
          </a:prstGeom>
          <a:noFill/>
          <a:ln/>
        </p:spPr>
        <p:txBody>
          <a:bodyPr wrap="square" rtlCol="0" anchor="ctr"/>
          <a:lstStyle/>
          <a:p>
            <a:pPr marL="0" indent="0" algn="ctr">
              <a:buNone/>
            </a:pPr>
            <a:r>
              <a:rPr lang="en-US" sz="900" dirty="0">
                <a:solidFill>
                  <a:srgbClr val="64748B"/>
                </a:solidFill>
              </a:rPr>
              <a:t>Harmonic mean of precision &amp; recall</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BDB9AE7-92C4-BACB-AC20-777AF2F9817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B3E65E4-56EF-3EAC-5444-7E8C96156469}"/>
              </a:ext>
            </a:extLst>
          </p:cNvPr>
          <p:cNvSpPr/>
          <p:nvPr/>
        </p:nvSpPr>
        <p:spPr>
          <a:xfrm>
            <a:off x="457200" y="274320"/>
            <a:ext cx="8229600" cy="457200"/>
          </a:xfrm>
          <a:prstGeom prst="rect">
            <a:avLst/>
          </a:prstGeom>
          <a:noFill/>
          <a:ln/>
        </p:spPr>
        <p:txBody>
          <a:bodyPr wrap="square" rtlCol="0" anchor="ctr"/>
          <a:lstStyle/>
          <a:p>
            <a:pPr marL="0" indent="0">
              <a:buNone/>
            </a:pPr>
            <a:r>
              <a:rPr lang="en-US" sz="3200" b="1" dirty="0">
                <a:solidFill>
                  <a:srgbClr val="1E2761"/>
                </a:solidFill>
                <a:latin typeface="Arial Black" pitchFamily="34" charset="0"/>
                <a:ea typeface="Arial Black" pitchFamily="34" charset="-122"/>
                <a:cs typeface="Arial Black" pitchFamily="34" charset="-120"/>
              </a:rPr>
              <a:t>MODEL SELECTION &amp; COMPARISON</a:t>
            </a:r>
            <a:endParaRPr lang="en-US" sz="3200" dirty="0"/>
          </a:p>
        </p:txBody>
      </p:sp>
      <p:pic>
        <p:nvPicPr>
          <p:cNvPr id="37" name="Picture 36">
            <a:extLst>
              <a:ext uri="{FF2B5EF4-FFF2-40B4-BE49-F238E27FC236}">
                <a16:creationId xmlns:a16="http://schemas.microsoft.com/office/drawing/2014/main" id="{7AC76BEE-68E5-E9EF-04FC-EEA930346716}"/>
              </a:ext>
            </a:extLst>
          </p:cNvPr>
          <p:cNvPicPr>
            <a:picLocks noChangeAspect="1"/>
          </p:cNvPicPr>
          <p:nvPr/>
        </p:nvPicPr>
        <p:blipFill>
          <a:blip r:embed="rId3"/>
          <a:stretch>
            <a:fillRect/>
          </a:stretch>
        </p:blipFill>
        <p:spPr>
          <a:xfrm>
            <a:off x="0" y="1048702"/>
            <a:ext cx="9144000" cy="3046095"/>
          </a:xfrm>
          <a:prstGeom prst="rect">
            <a:avLst/>
          </a:prstGeom>
        </p:spPr>
      </p:pic>
    </p:spTree>
    <p:extLst>
      <p:ext uri="{BB962C8B-B14F-4D97-AF65-F5344CB8AC3E}">
        <p14:creationId xmlns:p14="http://schemas.microsoft.com/office/powerpoint/2010/main" val="3670191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74320"/>
            <a:ext cx="8229600" cy="457200"/>
          </a:xfrm>
          <a:prstGeom prst="rect">
            <a:avLst/>
          </a:prstGeom>
          <a:noFill/>
          <a:ln/>
        </p:spPr>
        <p:txBody>
          <a:bodyPr wrap="square" rtlCol="0" anchor="ctr"/>
          <a:lstStyle/>
          <a:p>
            <a:pPr marL="0" indent="0">
              <a:buNone/>
            </a:pPr>
            <a:r>
              <a:rPr lang="en-US" sz="3200" b="1" dirty="0">
                <a:solidFill>
                  <a:srgbClr val="1E2761"/>
                </a:solidFill>
                <a:latin typeface="Arial Black" pitchFamily="34" charset="0"/>
                <a:ea typeface="Arial Black" pitchFamily="34" charset="-122"/>
                <a:cs typeface="Arial Black" pitchFamily="34" charset="-120"/>
              </a:rPr>
              <a:t>USER INTERFACE: STREAMLIT APP</a:t>
            </a:r>
            <a:endParaRPr lang="en-US" sz="3200" dirty="0"/>
          </a:p>
        </p:txBody>
      </p:sp>
      <p:pic>
        <p:nvPicPr>
          <p:cNvPr id="3" name="Image 0" descr="preencoded.png"/>
          <p:cNvPicPr>
            <a:picLocks noChangeAspect="1"/>
          </p:cNvPicPr>
          <p:nvPr/>
        </p:nvPicPr>
        <p:blipFill>
          <a:blip r:embed="rId3"/>
          <a:stretch>
            <a:fillRect/>
          </a:stretch>
        </p:blipFill>
        <p:spPr>
          <a:xfrm>
            <a:off x="640080" y="1005840"/>
            <a:ext cx="457200" cy="457200"/>
          </a:xfrm>
          <a:prstGeom prst="rect">
            <a:avLst/>
          </a:prstGeom>
        </p:spPr>
      </p:pic>
      <p:sp>
        <p:nvSpPr>
          <p:cNvPr id="4" name="Text 1"/>
          <p:cNvSpPr/>
          <p:nvPr/>
        </p:nvSpPr>
        <p:spPr>
          <a:xfrm>
            <a:off x="1280160" y="1051560"/>
            <a:ext cx="6400800" cy="365760"/>
          </a:xfrm>
          <a:prstGeom prst="rect">
            <a:avLst/>
          </a:prstGeom>
          <a:noFill/>
          <a:ln/>
        </p:spPr>
        <p:txBody>
          <a:bodyPr wrap="square" rtlCol="0" anchor="ctr"/>
          <a:lstStyle/>
          <a:p>
            <a:pPr marL="0" indent="0">
              <a:buNone/>
            </a:pPr>
            <a:r>
              <a:rPr lang="en-US" sz="1600" b="1" dirty="0">
                <a:solidFill>
                  <a:srgbClr val="2C3E50"/>
                </a:solidFill>
              </a:rPr>
              <a:t>Intuitive Real-Time Prediction Interface</a:t>
            </a:r>
            <a:endParaRPr lang="en-US" sz="1600" dirty="0"/>
          </a:p>
        </p:txBody>
      </p:sp>
      <p:sp>
        <p:nvSpPr>
          <p:cNvPr id="5" name="Shape 2"/>
          <p:cNvSpPr/>
          <p:nvPr/>
        </p:nvSpPr>
        <p:spPr>
          <a:xfrm>
            <a:off x="457200" y="1737360"/>
            <a:ext cx="8229600" cy="594360"/>
          </a:xfrm>
          <a:prstGeom prst="rect">
            <a:avLst/>
          </a:prstGeom>
          <a:solidFill>
            <a:srgbClr val="F5F5F5"/>
          </a:solidFill>
          <a:ln/>
        </p:spPr>
      </p:sp>
      <p:sp>
        <p:nvSpPr>
          <p:cNvPr id="6" name="Shape 3"/>
          <p:cNvSpPr/>
          <p:nvPr/>
        </p:nvSpPr>
        <p:spPr>
          <a:xfrm>
            <a:off x="457200" y="1737360"/>
            <a:ext cx="73152" cy="594360"/>
          </a:xfrm>
          <a:prstGeom prst="rect">
            <a:avLst/>
          </a:prstGeom>
          <a:solidFill>
            <a:srgbClr val="00A896"/>
          </a:solidFill>
          <a:ln/>
        </p:spPr>
      </p:sp>
      <p:sp>
        <p:nvSpPr>
          <p:cNvPr id="7" name="Text 4"/>
          <p:cNvSpPr/>
          <p:nvPr/>
        </p:nvSpPr>
        <p:spPr>
          <a:xfrm>
            <a:off x="731520" y="1810512"/>
            <a:ext cx="7772400" cy="228600"/>
          </a:xfrm>
          <a:prstGeom prst="rect">
            <a:avLst/>
          </a:prstGeom>
          <a:noFill/>
          <a:ln/>
        </p:spPr>
        <p:txBody>
          <a:bodyPr wrap="square" rtlCol="0" anchor="ctr"/>
          <a:lstStyle/>
          <a:p>
            <a:pPr marL="0" indent="0">
              <a:buNone/>
            </a:pPr>
            <a:r>
              <a:rPr lang="en-US" sz="1200" b="1" dirty="0">
                <a:solidFill>
                  <a:srgbClr val="1E2761"/>
                </a:solidFill>
              </a:rPr>
              <a:t>Input Parameters</a:t>
            </a:r>
            <a:endParaRPr lang="en-US" sz="1200" dirty="0"/>
          </a:p>
        </p:txBody>
      </p:sp>
      <p:sp>
        <p:nvSpPr>
          <p:cNvPr id="8" name="Text 5"/>
          <p:cNvSpPr/>
          <p:nvPr/>
        </p:nvSpPr>
        <p:spPr>
          <a:xfrm>
            <a:off x="731520" y="2057400"/>
            <a:ext cx="7772400" cy="228600"/>
          </a:xfrm>
          <a:prstGeom prst="rect">
            <a:avLst/>
          </a:prstGeom>
          <a:noFill/>
          <a:ln/>
        </p:spPr>
        <p:txBody>
          <a:bodyPr wrap="square" rtlCol="0" anchor="ctr"/>
          <a:lstStyle/>
          <a:p>
            <a:pPr marL="0" indent="0">
              <a:buNone/>
            </a:pPr>
            <a:r>
              <a:rPr lang="en-US" sz="1000" dirty="0">
                <a:solidFill>
                  <a:srgbClr val="2C3E50"/>
                </a:solidFill>
              </a:rPr>
              <a:t>Users enter 5 sensor readings via intuitive number inputs with validated ranges</a:t>
            </a:r>
            <a:endParaRPr lang="en-US" sz="1000" dirty="0"/>
          </a:p>
        </p:txBody>
      </p:sp>
      <p:sp>
        <p:nvSpPr>
          <p:cNvPr id="9" name="Shape 6"/>
          <p:cNvSpPr/>
          <p:nvPr/>
        </p:nvSpPr>
        <p:spPr>
          <a:xfrm>
            <a:off x="457200" y="2423160"/>
            <a:ext cx="8229600" cy="594360"/>
          </a:xfrm>
          <a:prstGeom prst="rect">
            <a:avLst/>
          </a:prstGeom>
          <a:solidFill>
            <a:srgbClr val="F5F5F5"/>
          </a:solidFill>
          <a:ln/>
        </p:spPr>
      </p:sp>
      <p:sp>
        <p:nvSpPr>
          <p:cNvPr id="10" name="Shape 7"/>
          <p:cNvSpPr/>
          <p:nvPr/>
        </p:nvSpPr>
        <p:spPr>
          <a:xfrm>
            <a:off x="457200" y="2423160"/>
            <a:ext cx="73152" cy="594360"/>
          </a:xfrm>
          <a:prstGeom prst="rect">
            <a:avLst/>
          </a:prstGeom>
          <a:solidFill>
            <a:srgbClr val="00A896"/>
          </a:solidFill>
          <a:ln/>
        </p:spPr>
      </p:sp>
      <p:sp>
        <p:nvSpPr>
          <p:cNvPr id="11" name="Text 8"/>
          <p:cNvSpPr/>
          <p:nvPr/>
        </p:nvSpPr>
        <p:spPr>
          <a:xfrm>
            <a:off x="731520" y="2496312"/>
            <a:ext cx="7772400" cy="228600"/>
          </a:xfrm>
          <a:prstGeom prst="rect">
            <a:avLst/>
          </a:prstGeom>
          <a:noFill/>
          <a:ln/>
        </p:spPr>
        <p:txBody>
          <a:bodyPr wrap="square" rtlCol="0" anchor="ctr"/>
          <a:lstStyle/>
          <a:p>
            <a:pPr marL="0" indent="0">
              <a:buNone/>
            </a:pPr>
            <a:r>
              <a:rPr lang="en-US" sz="1200" b="1" dirty="0">
                <a:solidFill>
                  <a:srgbClr val="1E2761"/>
                </a:solidFill>
              </a:rPr>
              <a:t>One-Click Prediction</a:t>
            </a:r>
            <a:endParaRPr lang="en-US" sz="1200" dirty="0"/>
          </a:p>
        </p:txBody>
      </p:sp>
      <p:sp>
        <p:nvSpPr>
          <p:cNvPr id="12" name="Text 9"/>
          <p:cNvSpPr/>
          <p:nvPr/>
        </p:nvSpPr>
        <p:spPr>
          <a:xfrm>
            <a:off x="731520" y="2743200"/>
            <a:ext cx="7772400" cy="228600"/>
          </a:xfrm>
          <a:prstGeom prst="rect">
            <a:avLst/>
          </a:prstGeom>
          <a:noFill/>
          <a:ln/>
        </p:spPr>
        <p:txBody>
          <a:bodyPr wrap="square" rtlCol="0" anchor="ctr"/>
          <a:lstStyle/>
          <a:p>
            <a:pPr marL="0" indent="0">
              <a:buNone/>
            </a:pPr>
            <a:r>
              <a:rPr lang="en-US" sz="1000" dirty="0">
                <a:solidFill>
                  <a:srgbClr val="2C3E50"/>
                </a:solidFill>
              </a:rPr>
              <a:t>Single button click processes data through MinMaxScaler and Random Forest model</a:t>
            </a:r>
            <a:endParaRPr lang="en-US" sz="1000" dirty="0"/>
          </a:p>
        </p:txBody>
      </p:sp>
      <p:sp>
        <p:nvSpPr>
          <p:cNvPr id="13" name="Shape 10"/>
          <p:cNvSpPr/>
          <p:nvPr/>
        </p:nvSpPr>
        <p:spPr>
          <a:xfrm>
            <a:off x="457200" y="3108960"/>
            <a:ext cx="8229600" cy="594360"/>
          </a:xfrm>
          <a:prstGeom prst="rect">
            <a:avLst/>
          </a:prstGeom>
          <a:solidFill>
            <a:srgbClr val="F5F5F5"/>
          </a:solidFill>
          <a:ln/>
        </p:spPr>
      </p:sp>
      <p:sp>
        <p:nvSpPr>
          <p:cNvPr id="14" name="Shape 11"/>
          <p:cNvSpPr/>
          <p:nvPr/>
        </p:nvSpPr>
        <p:spPr>
          <a:xfrm>
            <a:off x="457200" y="3108960"/>
            <a:ext cx="73152" cy="594360"/>
          </a:xfrm>
          <a:prstGeom prst="rect">
            <a:avLst/>
          </a:prstGeom>
          <a:solidFill>
            <a:srgbClr val="00A896"/>
          </a:solidFill>
          <a:ln/>
        </p:spPr>
      </p:sp>
      <p:sp>
        <p:nvSpPr>
          <p:cNvPr id="15" name="Text 12"/>
          <p:cNvSpPr/>
          <p:nvPr/>
        </p:nvSpPr>
        <p:spPr>
          <a:xfrm>
            <a:off x="731520" y="3182112"/>
            <a:ext cx="7772400" cy="228600"/>
          </a:xfrm>
          <a:prstGeom prst="rect">
            <a:avLst/>
          </a:prstGeom>
          <a:noFill/>
          <a:ln/>
        </p:spPr>
        <p:txBody>
          <a:bodyPr wrap="square" rtlCol="0" anchor="ctr"/>
          <a:lstStyle/>
          <a:p>
            <a:pPr marL="0" indent="0">
              <a:buNone/>
            </a:pPr>
            <a:r>
              <a:rPr lang="en-US" sz="1200" b="1" dirty="0">
                <a:solidFill>
                  <a:srgbClr val="1E2761"/>
                </a:solidFill>
              </a:rPr>
              <a:t>Instant Results</a:t>
            </a:r>
            <a:endParaRPr lang="en-US" sz="1200" dirty="0"/>
          </a:p>
        </p:txBody>
      </p:sp>
      <p:sp>
        <p:nvSpPr>
          <p:cNvPr id="16" name="Text 13"/>
          <p:cNvSpPr/>
          <p:nvPr/>
        </p:nvSpPr>
        <p:spPr>
          <a:xfrm>
            <a:off x="731520" y="3429000"/>
            <a:ext cx="7772400" cy="228600"/>
          </a:xfrm>
          <a:prstGeom prst="rect">
            <a:avLst/>
          </a:prstGeom>
          <a:noFill/>
          <a:ln/>
        </p:spPr>
        <p:txBody>
          <a:bodyPr wrap="square" rtlCol="0" anchor="ctr"/>
          <a:lstStyle/>
          <a:p>
            <a:pPr marL="0" indent="0">
              <a:buNone/>
            </a:pPr>
            <a:r>
              <a:rPr lang="en-US" sz="1000" dirty="0">
                <a:solidFill>
                  <a:srgbClr val="2C3E50"/>
                </a:solidFill>
              </a:rPr>
              <a:t>Clear visual feedback showing failure prediction with confidence percentage</a:t>
            </a:r>
            <a:endParaRPr lang="en-US" sz="1000" dirty="0"/>
          </a:p>
        </p:txBody>
      </p:sp>
      <p:sp>
        <p:nvSpPr>
          <p:cNvPr id="17" name="Shape 14"/>
          <p:cNvSpPr/>
          <p:nvPr/>
        </p:nvSpPr>
        <p:spPr>
          <a:xfrm>
            <a:off x="457200" y="3794760"/>
            <a:ext cx="8229600" cy="594360"/>
          </a:xfrm>
          <a:prstGeom prst="rect">
            <a:avLst/>
          </a:prstGeom>
          <a:solidFill>
            <a:srgbClr val="F5F5F5"/>
          </a:solidFill>
          <a:ln/>
        </p:spPr>
      </p:sp>
      <p:sp>
        <p:nvSpPr>
          <p:cNvPr id="18" name="Shape 15"/>
          <p:cNvSpPr/>
          <p:nvPr/>
        </p:nvSpPr>
        <p:spPr>
          <a:xfrm>
            <a:off x="457200" y="3794760"/>
            <a:ext cx="73152" cy="594360"/>
          </a:xfrm>
          <a:prstGeom prst="rect">
            <a:avLst/>
          </a:prstGeom>
          <a:solidFill>
            <a:srgbClr val="00A896"/>
          </a:solidFill>
          <a:ln/>
        </p:spPr>
      </p:sp>
      <p:sp>
        <p:nvSpPr>
          <p:cNvPr id="19" name="Text 16"/>
          <p:cNvSpPr/>
          <p:nvPr/>
        </p:nvSpPr>
        <p:spPr>
          <a:xfrm>
            <a:off x="731520" y="3867912"/>
            <a:ext cx="7772400" cy="228600"/>
          </a:xfrm>
          <a:prstGeom prst="rect">
            <a:avLst/>
          </a:prstGeom>
          <a:noFill/>
          <a:ln/>
        </p:spPr>
        <p:txBody>
          <a:bodyPr wrap="square" rtlCol="0" anchor="ctr"/>
          <a:lstStyle/>
          <a:p>
            <a:pPr marL="0" indent="0">
              <a:buNone/>
            </a:pPr>
            <a:r>
              <a:rPr lang="en-US" sz="1200" b="1" dirty="0">
                <a:solidFill>
                  <a:srgbClr val="1E2761"/>
                </a:solidFill>
              </a:rPr>
              <a:t>Model Metrics</a:t>
            </a:r>
            <a:endParaRPr lang="en-US" sz="1200" dirty="0"/>
          </a:p>
        </p:txBody>
      </p:sp>
      <p:sp>
        <p:nvSpPr>
          <p:cNvPr id="20" name="Text 17"/>
          <p:cNvSpPr/>
          <p:nvPr/>
        </p:nvSpPr>
        <p:spPr>
          <a:xfrm>
            <a:off x="731520" y="4114800"/>
            <a:ext cx="7772400" cy="228600"/>
          </a:xfrm>
          <a:prstGeom prst="rect">
            <a:avLst/>
          </a:prstGeom>
          <a:noFill/>
          <a:ln/>
        </p:spPr>
        <p:txBody>
          <a:bodyPr wrap="square" rtlCol="0" anchor="ctr"/>
          <a:lstStyle/>
          <a:p>
            <a:pPr marL="0" indent="0">
              <a:buNone/>
            </a:pPr>
            <a:r>
              <a:rPr lang="en-US" sz="1000" dirty="0">
                <a:solidFill>
                  <a:srgbClr val="2C3E50"/>
                </a:solidFill>
              </a:rPr>
              <a:t>Sidebar displays model performance stats: 98.1% accuracy, precision, and recall</a:t>
            </a:r>
            <a:endParaRPr lang="en-US" sz="1000" dirty="0"/>
          </a:p>
        </p:txBody>
      </p:sp>
      <p:sp>
        <p:nvSpPr>
          <p:cNvPr id="21" name="Text 18"/>
          <p:cNvSpPr/>
          <p:nvPr/>
        </p:nvSpPr>
        <p:spPr>
          <a:xfrm>
            <a:off x="457200" y="4572000"/>
            <a:ext cx="8229600" cy="274320"/>
          </a:xfrm>
          <a:prstGeom prst="rect">
            <a:avLst/>
          </a:prstGeom>
          <a:noFill/>
          <a:ln/>
        </p:spPr>
        <p:txBody>
          <a:bodyPr wrap="square" rtlCol="0" anchor="ctr"/>
          <a:lstStyle/>
          <a:p>
            <a:pPr marL="0" indent="0" algn="ctr">
              <a:buNone/>
            </a:pPr>
            <a:r>
              <a:rPr lang="en-US" sz="1100" i="1" dirty="0">
                <a:solidFill>
                  <a:srgbClr val="64748B"/>
                </a:solidFill>
              </a:rPr>
              <a:t>Built with Streamlit for rapid deployment and user-friendly ML predictions</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EF6D642-DB78-6E2C-0B87-8F1503DFB4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7F701B-FD6F-D4FC-014A-27C2D71DCF82}"/>
              </a:ext>
            </a:extLst>
          </p:cNvPr>
          <p:cNvPicPr>
            <a:picLocks noChangeAspect="1"/>
          </p:cNvPicPr>
          <p:nvPr/>
        </p:nvPicPr>
        <p:blipFill>
          <a:blip r:embed="rId3"/>
          <a:stretch>
            <a:fillRect/>
          </a:stretch>
        </p:blipFill>
        <p:spPr>
          <a:xfrm>
            <a:off x="-1" y="0"/>
            <a:ext cx="9384425" cy="4200740"/>
          </a:xfrm>
          <a:prstGeom prst="rect">
            <a:avLst/>
          </a:prstGeom>
        </p:spPr>
      </p:pic>
      <p:pic>
        <p:nvPicPr>
          <p:cNvPr id="5" name="Picture 4">
            <a:extLst>
              <a:ext uri="{FF2B5EF4-FFF2-40B4-BE49-F238E27FC236}">
                <a16:creationId xmlns:a16="http://schemas.microsoft.com/office/drawing/2014/main" id="{43B2337C-A210-10F7-2D50-BC2514B1A9C6}"/>
              </a:ext>
            </a:extLst>
          </p:cNvPr>
          <p:cNvPicPr>
            <a:picLocks noChangeAspect="1"/>
          </p:cNvPicPr>
          <p:nvPr/>
        </p:nvPicPr>
        <p:blipFill>
          <a:blip r:embed="rId4"/>
          <a:stretch>
            <a:fillRect/>
          </a:stretch>
        </p:blipFill>
        <p:spPr>
          <a:xfrm>
            <a:off x="0" y="3914135"/>
            <a:ext cx="9384424" cy="1261689"/>
          </a:xfrm>
          <a:prstGeom prst="rect">
            <a:avLst/>
          </a:prstGeom>
        </p:spPr>
      </p:pic>
    </p:spTree>
    <p:extLst>
      <p:ext uri="{BB962C8B-B14F-4D97-AF65-F5344CB8AC3E}">
        <p14:creationId xmlns:p14="http://schemas.microsoft.com/office/powerpoint/2010/main" val="86758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E438FD2-C687-3053-F1BC-836D4DBBB5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B99BE40-52D9-1E66-8FA2-7DB23A7DD0D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048031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74320"/>
            <a:ext cx="8229600" cy="457200"/>
          </a:xfrm>
          <a:prstGeom prst="rect">
            <a:avLst/>
          </a:prstGeom>
          <a:noFill/>
          <a:ln/>
        </p:spPr>
        <p:txBody>
          <a:bodyPr wrap="square" rtlCol="0" anchor="ctr"/>
          <a:lstStyle/>
          <a:p>
            <a:pPr marL="0" indent="0">
              <a:buNone/>
            </a:pPr>
            <a:r>
              <a:rPr lang="en-US" sz="3200" b="1" dirty="0">
                <a:solidFill>
                  <a:srgbClr val="1E2761"/>
                </a:solidFill>
                <a:latin typeface="Arial Black" pitchFamily="34" charset="0"/>
                <a:ea typeface="Arial Black" pitchFamily="34" charset="-122"/>
                <a:cs typeface="Arial Black" pitchFamily="34" charset="-120"/>
              </a:rPr>
              <a:t>PROJECTED BUSINESS IMPACT</a:t>
            </a:r>
            <a:endParaRPr lang="en-US" sz="3200" dirty="0"/>
          </a:p>
        </p:txBody>
      </p:sp>
      <p:sp>
        <p:nvSpPr>
          <p:cNvPr id="3" name="Text 1"/>
          <p:cNvSpPr/>
          <p:nvPr/>
        </p:nvSpPr>
        <p:spPr>
          <a:xfrm>
            <a:off x="457200" y="822960"/>
            <a:ext cx="8229600" cy="274320"/>
          </a:xfrm>
          <a:prstGeom prst="rect">
            <a:avLst/>
          </a:prstGeom>
          <a:noFill/>
          <a:ln/>
        </p:spPr>
        <p:txBody>
          <a:bodyPr wrap="square" rtlCol="0" anchor="ctr"/>
          <a:lstStyle/>
          <a:p>
            <a:pPr marL="0" indent="0">
              <a:buNone/>
            </a:pPr>
            <a:r>
              <a:rPr lang="en-US" sz="1400" i="1" dirty="0">
                <a:solidFill>
                  <a:srgbClr val="64748B"/>
                </a:solidFill>
              </a:rPr>
              <a:t>Quantifying the Value of Predictive Maintenance</a:t>
            </a:r>
            <a:endParaRPr lang="en-US" sz="1400" dirty="0"/>
          </a:p>
        </p:txBody>
      </p:sp>
      <p:sp>
        <p:nvSpPr>
          <p:cNvPr id="4" name="Shape 2"/>
          <p:cNvSpPr/>
          <p:nvPr/>
        </p:nvSpPr>
        <p:spPr>
          <a:xfrm>
            <a:off x="457200" y="1280160"/>
            <a:ext cx="8229600" cy="777240"/>
          </a:xfrm>
          <a:prstGeom prst="rect">
            <a:avLst/>
          </a:prstGeom>
          <a:solidFill>
            <a:srgbClr val="FFFFFF"/>
          </a:solidFill>
          <a:ln w="38100">
            <a:solidFill>
              <a:srgbClr val="06D6A0"/>
            </a:solidFill>
            <a:prstDash val="solid"/>
          </a:ln>
          <a:effectLst>
            <a:outerShdw blurRad="101600" dist="38100" dir="8100000" algn="bl" rotWithShape="0">
              <a:srgbClr val="000000">
                <a:alpha val="12000"/>
              </a:srgbClr>
            </a:outerShdw>
          </a:effectLst>
        </p:spPr>
      </p:sp>
      <p:pic>
        <p:nvPicPr>
          <p:cNvPr id="5" name="Image 0" descr="preencoded.png"/>
          <p:cNvPicPr>
            <a:picLocks noChangeAspect="1"/>
          </p:cNvPicPr>
          <p:nvPr/>
        </p:nvPicPr>
        <p:blipFill>
          <a:blip r:embed="rId3"/>
          <a:stretch>
            <a:fillRect/>
          </a:stretch>
        </p:blipFill>
        <p:spPr>
          <a:xfrm>
            <a:off x="640080" y="1417320"/>
            <a:ext cx="457200" cy="457200"/>
          </a:xfrm>
          <a:prstGeom prst="rect">
            <a:avLst/>
          </a:prstGeom>
        </p:spPr>
      </p:pic>
      <p:sp>
        <p:nvSpPr>
          <p:cNvPr id="6" name="Text 3"/>
          <p:cNvSpPr/>
          <p:nvPr/>
        </p:nvSpPr>
        <p:spPr>
          <a:xfrm>
            <a:off x="1237770" y="1338052"/>
            <a:ext cx="2286000" cy="274320"/>
          </a:xfrm>
          <a:prstGeom prst="rect">
            <a:avLst/>
          </a:prstGeom>
          <a:noFill/>
          <a:ln/>
        </p:spPr>
        <p:txBody>
          <a:bodyPr wrap="square" rtlCol="0" anchor="ctr"/>
          <a:lstStyle/>
          <a:p>
            <a:pPr marL="0" indent="0">
              <a:buNone/>
            </a:pPr>
            <a:r>
              <a:rPr lang="en-US" sz="1300" b="1" dirty="0">
                <a:solidFill>
                  <a:srgbClr val="1E2761"/>
                </a:solidFill>
              </a:rPr>
              <a:t>Annual Savings</a:t>
            </a:r>
            <a:endParaRPr lang="en-US" sz="1300" dirty="0"/>
          </a:p>
        </p:txBody>
      </p:sp>
      <p:sp>
        <p:nvSpPr>
          <p:cNvPr id="7" name="Text 4"/>
          <p:cNvSpPr/>
          <p:nvPr/>
        </p:nvSpPr>
        <p:spPr>
          <a:xfrm>
            <a:off x="1237770" y="1630660"/>
            <a:ext cx="2286000" cy="274320"/>
          </a:xfrm>
          <a:prstGeom prst="rect">
            <a:avLst/>
          </a:prstGeom>
          <a:noFill/>
          <a:ln/>
        </p:spPr>
        <p:txBody>
          <a:bodyPr wrap="square" rtlCol="0" anchor="ctr"/>
          <a:lstStyle/>
          <a:p>
            <a:pPr marL="0" indent="0">
              <a:buNone/>
            </a:pPr>
            <a:r>
              <a:rPr lang="en-US" sz="2400" b="1" dirty="0">
                <a:solidFill>
                  <a:srgbClr val="06D6A0"/>
                </a:solidFill>
                <a:latin typeface="Arial Black" pitchFamily="34" charset="0"/>
                <a:ea typeface="Arial Black" pitchFamily="34" charset="-122"/>
                <a:cs typeface="Arial Black" pitchFamily="34" charset="-120"/>
              </a:rPr>
              <a:t>$2.5M - $4M</a:t>
            </a:r>
            <a:endParaRPr lang="en-US" sz="2400" dirty="0"/>
          </a:p>
        </p:txBody>
      </p:sp>
      <p:sp>
        <p:nvSpPr>
          <p:cNvPr id="8" name="Text 5"/>
          <p:cNvSpPr/>
          <p:nvPr/>
        </p:nvSpPr>
        <p:spPr>
          <a:xfrm>
            <a:off x="3840480" y="1417320"/>
            <a:ext cx="4572000" cy="548640"/>
          </a:xfrm>
          <a:prstGeom prst="rect">
            <a:avLst/>
          </a:prstGeom>
          <a:noFill/>
          <a:ln/>
        </p:spPr>
        <p:txBody>
          <a:bodyPr wrap="square" rtlCol="0" anchor="ctr"/>
          <a:lstStyle/>
          <a:p>
            <a:pPr marL="0" indent="0">
              <a:lnSpc>
                <a:spcPts val="1400"/>
              </a:lnSpc>
              <a:buNone/>
            </a:pPr>
            <a:r>
              <a:rPr lang="en-US" sz="1000" dirty="0">
                <a:solidFill>
                  <a:srgbClr val="2C3E50"/>
                </a:solidFill>
              </a:rPr>
              <a:t>Reduced downtime ($1.5M) + Lower repair costs ($1M) + Extended equipment life ($500K - $1.5M)</a:t>
            </a:r>
            <a:endParaRPr lang="en-US" sz="1000" dirty="0"/>
          </a:p>
        </p:txBody>
      </p:sp>
      <p:sp>
        <p:nvSpPr>
          <p:cNvPr id="9" name="Shape 6"/>
          <p:cNvSpPr/>
          <p:nvPr/>
        </p:nvSpPr>
        <p:spPr>
          <a:xfrm>
            <a:off x="457200" y="2194560"/>
            <a:ext cx="8229600" cy="777240"/>
          </a:xfrm>
          <a:prstGeom prst="rect">
            <a:avLst/>
          </a:prstGeom>
          <a:solidFill>
            <a:srgbClr val="FFFFFF"/>
          </a:solidFill>
          <a:ln w="38100">
            <a:solidFill>
              <a:srgbClr val="028090"/>
            </a:solidFill>
            <a:prstDash val="solid"/>
          </a:ln>
          <a:effectLst>
            <a:outerShdw blurRad="101600" dist="38100" dir="8100000" algn="bl" rotWithShape="0">
              <a:srgbClr val="000000">
                <a:alpha val="12000"/>
              </a:srgbClr>
            </a:outerShdw>
          </a:effectLst>
        </p:spPr>
      </p:sp>
      <p:pic>
        <p:nvPicPr>
          <p:cNvPr id="10" name="Image 1" descr="preencoded.png"/>
          <p:cNvPicPr>
            <a:picLocks noChangeAspect="1"/>
          </p:cNvPicPr>
          <p:nvPr/>
        </p:nvPicPr>
        <p:blipFill>
          <a:blip r:embed="rId4"/>
          <a:stretch>
            <a:fillRect/>
          </a:stretch>
        </p:blipFill>
        <p:spPr>
          <a:xfrm>
            <a:off x="640080" y="2331720"/>
            <a:ext cx="457200" cy="457200"/>
          </a:xfrm>
          <a:prstGeom prst="rect">
            <a:avLst/>
          </a:prstGeom>
        </p:spPr>
      </p:pic>
      <p:sp>
        <p:nvSpPr>
          <p:cNvPr id="11" name="Text 7"/>
          <p:cNvSpPr/>
          <p:nvPr/>
        </p:nvSpPr>
        <p:spPr>
          <a:xfrm>
            <a:off x="1237770" y="2252452"/>
            <a:ext cx="2286000" cy="274320"/>
          </a:xfrm>
          <a:prstGeom prst="rect">
            <a:avLst/>
          </a:prstGeom>
          <a:noFill/>
          <a:ln/>
        </p:spPr>
        <p:txBody>
          <a:bodyPr wrap="square" rtlCol="0" anchor="ctr"/>
          <a:lstStyle/>
          <a:p>
            <a:pPr marL="0" indent="0">
              <a:buNone/>
            </a:pPr>
            <a:r>
              <a:rPr lang="en-US" sz="1300" b="1" dirty="0">
                <a:solidFill>
                  <a:srgbClr val="1E2761"/>
                </a:solidFill>
              </a:rPr>
              <a:t>Downtime Reduction</a:t>
            </a:r>
            <a:endParaRPr lang="en-US" sz="1300" dirty="0"/>
          </a:p>
        </p:txBody>
      </p:sp>
      <p:sp>
        <p:nvSpPr>
          <p:cNvPr id="12" name="Text 8"/>
          <p:cNvSpPr/>
          <p:nvPr/>
        </p:nvSpPr>
        <p:spPr>
          <a:xfrm>
            <a:off x="1237770" y="2545060"/>
            <a:ext cx="2286000" cy="274320"/>
          </a:xfrm>
          <a:prstGeom prst="rect">
            <a:avLst/>
          </a:prstGeom>
          <a:noFill/>
          <a:ln/>
        </p:spPr>
        <p:txBody>
          <a:bodyPr wrap="square" rtlCol="0" anchor="ctr"/>
          <a:lstStyle/>
          <a:p>
            <a:pPr marL="0" indent="0">
              <a:buNone/>
            </a:pPr>
            <a:r>
              <a:rPr lang="en-US" sz="2400" b="1" dirty="0">
                <a:solidFill>
                  <a:srgbClr val="028090"/>
                </a:solidFill>
                <a:latin typeface="Arial Black" pitchFamily="34" charset="0"/>
                <a:ea typeface="Arial Black" pitchFamily="34" charset="-122"/>
                <a:cs typeface="Arial Black" pitchFamily="34" charset="-120"/>
              </a:rPr>
              <a:t>50-70%</a:t>
            </a:r>
            <a:endParaRPr lang="en-US" sz="2400" dirty="0"/>
          </a:p>
        </p:txBody>
      </p:sp>
      <p:sp>
        <p:nvSpPr>
          <p:cNvPr id="13" name="Text 9"/>
          <p:cNvSpPr/>
          <p:nvPr/>
        </p:nvSpPr>
        <p:spPr>
          <a:xfrm>
            <a:off x="3840480" y="2331720"/>
            <a:ext cx="4572000" cy="548640"/>
          </a:xfrm>
          <a:prstGeom prst="rect">
            <a:avLst/>
          </a:prstGeom>
          <a:noFill/>
          <a:ln/>
        </p:spPr>
        <p:txBody>
          <a:bodyPr wrap="square" rtlCol="0" anchor="ctr"/>
          <a:lstStyle/>
          <a:p>
            <a:pPr marL="0" indent="0">
              <a:lnSpc>
                <a:spcPts val="1400"/>
              </a:lnSpc>
              <a:buNone/>
            </a:pPr>
            <a:r>
              <a:rPr lang="en-US" sz="1000" dirty="0">
                <a:solidFill>
                  <a:srgbClr val="2C3E50"/>
                </a:solidFill>
              </a:rPr>
              <a:t>From 200+ hours/year to &lt;80 hours through early failure detection and planned maintenance</a:t>
            </a:r>
            <a:endParaRPr lang="en-US" sz="1000" dirty="0"/>
          </a:p>
        </p:txBody>
      </p:sp>
      <p:sp>
        <p:nvSpPr>
          <p:cNvPr id="14" name="Shape 10"/>
          <p:cNvSpPr/>
          <p:nvPr/>
        </p:nvSpPr>
        <p:spPr>
          <a:xfrm>
            <a:off x="457200" y="3108960"/>
            <a:ext cx="8229600" cy="777240"/>
          </a:xfrm>
          <a:prstGeom prst="rect">
            <a:avLst/>
          </a:prstGeom>
          <a:solidFill>
            <a:srgbClr val="FFFFFF"/>
          </a:solidFill>
          <a:ln w="38100">
            <a:solidFill>
              <a:srgbClr val="00A896"/>
            </a:solidFill>
            <a:prstDash val="solid"/>
          </a:ln>
          <a:effectLst>
            <a:outerShdw blurRad="101600" dist="38100" dir="8100000" algn="bl" rotWithShape="0">
              <a:srgbClr val="000000">
                <a:alpha val="12000"/>
              </a:srgbClr>
            </a:outerShdw>
          </a:effectLst>
        </p:spPr>
      </p:sp>
      <p:pic>
        <p:nvPicPr>
          <p:cNvPr id="15" name="Image 2" descr="preencoded.png"/>
          <p:cNvPicPr>
            <a:picLocks noChangeAspect="1"/>
          </p:cNvPicPr>
          <p:nvPr/>
        </p:nvPicPr>
        <p:blipFill>
          <a:blip r:embed="rId5"/>
          <a:stretch>
            <a:fillRect/>
          </a:stretch>
        </p:blipFill>
        <p:spPr>
          <a:xfrm>
            <a:off x="640080" y="3246120"/>
            <a:ext cx="457200" cy="457200"/>
          </a:xfrm>
          <a:prstGeom prst="rect">
            <a:avLst/>
          </a:prstGeom>
        </p:spPr>
      </p:pic>
      <p:sp>
        <p:nvSpPr>
          <p:cNvPr id="16" name="Text 11"/>
          <p:cNvSpPr/>
          <p:nvPr/>
        </p:nvSpPr>
        <p:spPr>
          <a:xfrm>
            <a:off x="1237770" y="3154741"/>
            <a:ext cx="2286000" cy="274320"/>
          </a:xfrm>
          <a:prstGeom prst="rect">
            <a:avLst/>
          </a:prstGeom>
          <a:noFill/>
          <a:ln/>
        </p:spPr>
        <p:txBody>
          <a:bodyPr wrap="square" rtlCol="0" anchor="ctr"/>
          <a:lstStyle/>
          <a:p>
            <a:pPr marL="0" indent="0">
              <a:buNone/>
            </a:pPr>
            <a:r>
              <a:rPr lang="en-US" sz="1300" b="1" dirty="0">
                <a:solidFill>
                  <a:srgbClr val="1E2761"/>
                </a:solidFill>
              </a:rPr>
              <a:t>Equipment Lifespan</a:t>
            </a:r>
            <a:endParaRPr lang="en-US" sz="1300" dirty="0"/>
          </a:p>
        </p:txBody>
      </p:sp>
      <p:sp>
        <p:nvSpPr>
          <p:cNvPr id="17" name="Text 12"/>
          <p:cNvSpPr/>
          <p:nvPr/>
        </p:nvSpPr>
        <p:spPr>
          <a:xfrm>
            <a:off x="1237770" y="3447349"/>
            <a:ext cx="2286000" cy="274320"/>
          </a:xfrm>
          <a:prstGeom prst="rect">
            <a:avLst/>
          </a:prstGeom>
          <a:noFill/>
          <a:ln/>
        </p:spPr>
        <p:txBody>
          <a:bodyPr wrap="square" rtlCol="0" anchor="ctr"/>
          <a:lstStyle/>
          <a:p>
            <a:pPr marL="0" indent="0">
              <a:buNone/>
            </a:pPr>
            <a:r>
              <a:rPr lang="en-US" sz="2400" b="1" dirty="0">
                <a:solidFill>
                  <a:srgbClr val="00A896"/>
                </a:solidFill>
                <a:latin typeface="Arial Black" pitchFamily="34" charset="0"/>
                <a:ea typeface="Arial Black" pitchFamily="34" charset="-122"/>
                <a:cs typeface="Arial Black" pitchFamily="34" charset="-120"/>
              </a:rPr>
              <a:t>+25%</a:t>
            </a:r>
            <a:endParaRPr lang="en-US" sz="2400" dirty="0"/>
          </a:p>
        </p:txBody>
      </p:sp>
      <p:sp>
        <p:nvSpPr>
          <p:cNvPr id="18" name="Text 13"/>
          <p:cNvSpPr/>
          <p:nvPr/>
        </p:nvSpPr>
        <p:spPr>
          <a:xfrm>
            <a:off x="3840480" y="3246120"/>
            <a:ext cx="4572000" cy="548640"/>
          </a:xfrm>
          <a:prstGeom prst="rect">
            <a:avLst/>
          </a:prstGeom>
          <a:noFill/>
          <a:ln/>
        </p:spPr>
        <p:txBody>
          <a:bodyPr wrap="square" rtlCol="0" anchor="ctr"/>
          <a:lstStyle/>
          <a:p>
            <a:pPr marL="0" indent="0">
              <a:lnSpc>
                <a:spcPts val="1400"/>
              </a:lnSpc>
              <a:buNone/>
            </a:pPr>
            <a:r>
              <a:rPr lang="en-US" sz="1000" dirty="0">
                <a:solidFill>
                  <a:srgbClr val="2C3E50"/>
                </a:solidFill>
              </a:rPr>
              <a:t>Optimal maintenance timing prevents catastrophic failures and premature replacements</a:t>
            </a:r>
            <a:endParaRPr lang="en-US" sz="1000" dirty="0"/>
          </a:p>
        </p:txBody>
      </p:sp>
      <p:sp>
        <p:nvSpPr>
          <p:cNvPr id="19" name="Shape 14"/>
          <p:cNvSpPr/>
          <p:nvPr/>
        </p:nvSpPr>
        <p:spPr>
          <a:xfrm>
            <a:off x="457200" y="4023360"/>
            <a:ext cx="8229600" cy="777240"/>
          </a:xfrm>
          <a:prstGeom prst="rect">
            <a:avLst/>
          </a:prstGeom>
          <a:solidFill>
            <a:srgbClr val="FFFFFF"/>
          </a:solidFill>
          <a:ln w="38100">
            <a:solidFill>
              <a:srgbClr val="02C39A"/>
            </a:solidFill>
            <a:prstDash val="solid"/>
          </a:ln>
          <a:effectLst>
            <a:outerShdw blurRad="101600" dist="38100" dir="8100000" algn="bl" rotWithShape="0">
              <a:srgbClr val="000000">
                <a:alpha val="12000"/>
              </a:srgbClr>
            </a:outerShdw>
          </a:effectLst>
        </p:spPr>
      </p:sp>
      <p:pic>
        <p:nvPicPr>
          <p:cNvPr id="20" name="Image 3" descr="preencoded.png"/>
          <p:cNvPicPr>
            <a:picLocks noChangeAspect="1"/>
          </p:cNvPicPr>
          <p:nvPr/>
        </p:nvPicPr>
        <p:blipFill>
          <a:blip r:embed="rId6"/>
          <a:stretch>
            <a:fillRect/>
          </a:stretch>
        </p:blipFill>
        <p:spPr>
          <a:xfrm>
            <a:off x="640080" y="4160520"/>
            <a:ext cx="457200" cy="457200"/>
          </a:xfrm>
          <a:prstGeom prst="rect">
            <a:avLst/>
          </a:prstGeom>
        </p:spPr>
      </p:pic>
      <p:sp>
        <p:nvSpPr>
          <p:cNvPr id="21" name="Text 15"/>
          <p:cNvSpPr/>
          <p:nvPr/>
        </p:nvSpPr>
        <p:spPr>
          <a:xfrm>
            <a:off x="1237770" y="4099661"/>
            <a:ext cx="2286000" cy="274320"/>
          </a:xfrm>
          <a:prstGeom prst="rect">
            <a:avLst/>
          </a:prstGeom>
          <a:noFill/>
          <a:ln/>
        </p:spPr>
        <p:txBody>
          <a:bodyPr wrap="square" rtlCol="0" anchor="ctr"/>
          <a:lstStyle/>
          <a:p>
            <a:pPr marL="0" indent="0">
              <a:buNone/>
            </a:pPr>
            <a:r>
              <a:rPr lang="en-US" sz="1300" b="1" dirty="0">
                <a:solidFill>
                  <a:srgbClr val="1E2761"/>
                </a:solidFill>
              </a:rPr>
              <a:t>Safety Incidents</a:t>
            </a:r>
            <a:endParaRPr lang="en-US" sz="1300" dirty="0"/>
          </a:p>
        </p:txBody>
      </p:sp>
      <p:sp>
        <p:nvSpPr>
          <p:cNvPr id="22" name="Text 16"/>
          <p:cNvSpPr/>
          <p:nvPr/>
        </p:nvSpPr>
        <p:spPr>
          <a:xfrm>
            <a:off x="1237770" y="4392269"/>
            <a:ext cx="2286000" cy="274320"/>
          </a:xfrm>
          <a:prstGeom prst="rect">
            <a:avLst/>
          </a:prstGeom>
          <a:noFill/>
          <a:ln/>
        </p:spPr>
        <p:txBody>
          <a:bodyPr wrap="square" rtlCol="0" anchor="ctr"/>
          <a:lstStyle/>
          <a:p>
            <a:pPr marL="0" indent="0">
              <a:buNone/>
            </a:pPr>
            <a:r>
              <a:rPr lang="en-US" sz="2400" b="1" dirty="0">
                <a:solidFill>
                  <a:srgbClr val="02C39A"/>
                </a:solidFill>
                <a:latin typeface="Arial Black" pitchFamily="34" charset="0"/>
                <a:ea typeface="Arial Black" pitchFamily="34" charset="-122"/>
                <a:cs typeface="Arial Black" pitchFamily="34" charset="-120"/>
              </a:rPr>
              <a:t>-70%</a:t>
            </a:r>
            <a:endParaRPr lang="en-US" sz="2400" dirty="0"/>
          </a:p>
        </p:txBody>
      </p:sp>
      <p:sp>
        <p:nvSpPr>
          <p:cNvPr id="23" name="Text 17"/>
          <p:cNvSpPr/>
          <p:nvPr/>
        </p:nvSpPr>
        <p:spPr>
          <a:xfrm>
            <a:off x="3840480" y="4160520"/>
            <a:ext cx="4572000" cy="548640"/>
          </a:xfrm>
          <a:prstGeom prst="rect">
            <a:avLst/>
          </a:prstGeom>
          <a:noFill/>
          <a:ln/>
        </p:spPr>
        <p:txBody>
          <a:bodyPr wrap="square" rtlCol="0" anchor="ctr"/>
          <a:lstStyle/>
          <a:p>
            <a:pPr marL="0" indent="0">
              <a:lnSpc>
                <a:spcPts val="1400"/>
              </a:lnSpc>
              <a:buNone/>
            </a:pPr>
            <a:r>
              <a:rPr lang="en-US" sz="1000" dirty="0">
                <a:solidFill>
                  <a:srgbClr val="2C3E50"/>
                </a:solidFill>
              </a:rPr>
              <a:t>Proactive failure prevention eliminates most equipment-related workplace accidents</a:t>
            </a:r>
            <a:endParaRPr lang="en-US"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AAD7A-009C-F03B-4C71-51018F0D3DB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A5F160AF-6502-658C-A1CA-396F46E2A43D}"/>
              </a:ext>
            </a:extLst>
          </p:cNvPr>
          <p:cNvSpPr/>
          <p:nvPr/>
        </p:nvSpPr>
        <p:spPr>
          <a:xfrm>
            <a:off x="-184229" y="2947260"/>
            <a:ext cx="3429913" cy="2831238"/>
          </a:xfrm>
          <a:custGeom>
            <a:avLst/>
            <a:gdLst/>
            <a:ahLst/>
            <a:cxnLst/>
            <a:rect l="l" t="t" r="r" b="b"/>
            <a:pathLst>
              <a:path w="6859826" h="5662475">
                <a:moveTo>
                  <a:pt x="0" y="0"/>
                </a:moveTo>
                <a:lnTo>
                  <a:pt x="6859826" y="0"/>
                </a:lnTo>
                <a:lnTo>
                  <a:pt x="6859826" y="5662474"/>
                </a:lnTo>
                <a:lnTo>
                  <a:pt x="0" y="5662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E0256ED7-6312-1832-E59B-CD9E6AF9DDF9}"/>
              </a:ext>
            </a:extLst>
          </p:cNvPr>
          <p:cNvSpPr/>
          <p:nvPr/>
        </p:nvSpPr>
        <p:spPr>
          <a:xfrm>
            <a:off x="7376826" y="2278742"/>
            <a:ext cx="2847582" cy="3202802"/>
          </a:xfrm>
          <a:custGeom>
            <a:avLst/>
            <a:gdLst/>
            <a:ahLst/>
            <a:cxnLst/>
            <a:rect l="l" t="t" r="r" b="b"/>
            <a:pathLst>
              <a:path w="5695163" h="6405603">
                <a:moveTo>
                  <a:pt x="0" y="0"/>
                </a:moveTo>
                <a:lnTo>
                  <a:pt x="5695164" y="0"/>
                </a:lnTo>
                <a:lnTo>
                  <a:pt x="5695164" y="6405603"/>
                </a:lnTo>
                <a:lnTo>
                  <a:pt x="0" y="6405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A796FFCE-BEB3-02CD-6FA4-C2AF5526AC49}"/>
              </a:ext>
            </a:extLst>
          </p:cNvPr>
          <p:cNvSpPr/>
          <p:nvPr/>
        </p:nvSpPr>
        <p:spPr>
          <a:xfrm>
            <a:off x="-184229" y="-351678"/>
            <a:ext cx="2271243" cy="2533841"/>
          </a:xfrm>
          <a:custGeom>
            <a:avLst/>
            <a:gdLst/>
            <a:ahLst/>
            <a:cxnLst/>
            <a:rect l="l" t="t" r="r" b="b"/>
            <a:pathLst>
              <a:path w="4542485" h="5067681">
                <a:moveTo>
                  <a:pt x="0" y="0"/>
                </a:moveTo>
                <a:lnTo>
                  <a:pt x="4542486" y="0"/>
                </a:lnTo>
                <a:lnTo>
                  <a:pt x="4542486" y="5067682"/>
                </a:lnTo>
                <a:lnTo>
                  <a:pt x="0" y="50676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440A1112-DE8B-C9CE-6C3B-2237A5267E84}"/>
              </a:ext>
            </a:extLst>
          </p:cNvPr>
          <p:cNvSpPr/>
          <p:nvPr/>
        </p:nvSpPr>
        <p:spPr>
          <a:xfrm>
            <a:off x="6963265" y="-698864"/>
            <a:ext cx="2422015" cy="2426427"/>
          </a:xfrm>
          <a:custGeom>
            <a:avLst/>
            <a:gdLst/>
            <a:ahLst/>
            <a:cxnLst/>
            <a:rect l="l" t="t" r="r" b="b"/>
            <a:pathLst>
              <a:path w="4844030" h="4852854">
                <a:moveTo>
                  <a:pt x="0" y="0"/>
                </a:moveTo>
                <a:lnTo>
                  <a:pt x="4844030" y="0"/>
                </a:lnTo>
                <a:lnTo>
                  <a:pt x="4844030" y="4852854"/>
                </a:lnTo>
                <a:lnTo>
                  <a:pt x="0" y="48528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a:extLst>
              <a:ext uri="{FF2B5EF4-FFF2-40B4-BE49-F238E27FC236}">
                <a16:creationId xmlns:a16="http://schemas.microsoft.com/office/drawing/2014/main" id="{8F3D5A09-608D-377E-4BC7-A3B0FD0B2BE7}"/>
              </a:ext>
            </a:extLst>
          </p:cNvPr>
          <p:cNvSpPr/>
          <p:nvPr/>
        </p:nvSpPr>
        <p:spPr>
          <a:xfrm>
            <a:off x="4327949" y="4255548"/>
            <a:ext cx="2130014" cy="2057400"/>
          </a:xfrm>
          <a:custGeom>
            <a:avLst/>
            <a:gdLst/>
            <a:ahLst/>
            <a:cxnLst/>
            <a:rect l="l" t="t" r="r" b="b"/>
            <a:pathLst>
              <a:path w="4260028" h="4114800">
                <a:moveTo>
                  <a:pt x="0" y="0"/>
                </a:moveTo>
                <a:lnTo>
                  <a:pt x="4260028" y="0"/>
                </a:lnTo>
                <a:lnTo>
                  <a:pt x="426002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a:extLst>
              <a:ext uri="{FF2B5EF4-FFF2-40B4-BE49-F238E27FC236}">
                <a16:creationId xmlns:a16="http://schemas.microsoft.com/office/drawing/2014/main" id="{6413E017-07C5-A118-36DF-3A6483679B0D}"/>
              </a:ext>
            </a:extLst>
          </p:cNvPr>
          <p:cNvSpPr/>
          <p:nvPr/>
        </p:nvSpPr>
        <p:spPr>
          <a:xfrm>
            <a:off x="3172715" y="-1028700"/>
            <a:ext cx="2130014" cy="2057400"/>
          </a:xfrm>
          <a:custGeom>
            <a:avLst/>
            <a:gdLst/>
            <a:ahLst/>
            <a:cxnLst/>
            <a:rect l="l" t="t" r="r" b="b"/>
            <a:pathLst>
              <a:path w="4260028" h="4114800">
                <a:moveTo>
                  <a:pt x="0" y="0"/>
                </a:moveTo>
                <a:lnTo>
                  <a:pt x="4260028" y="0"/>
                </a:lnTo>
                <a:lnTo>
                  <a:pt x="426002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 0">
            <a:extLst>
              <a:ext uri="{FF2B5EF4-FFF2-40B4-BE49-F238E27FC236}">
                <a16:creationId xmlns:a16="http://schemas.microsoft.com/office/drawing/2014/main" id="{4FD2F14D-2D4D-A791-B4A8-015892B5F187}"/>
              </a:ext>
            </a:extLst>
          </p:cNvPr>
          <p:cNvSpPr/>
          <p:nvPr/>
        </p:nvSpPr>
        <p:spPr>
          <a:xfrm>
            <a:off x="457200" y="1943100"/>
            <a:ext cx="8229600" cy="548640"/>
          </a:xfrm>
          <a:prstGeom prst="rect">
            <a:avLst/>
          </a:prstGeom>
          <a:noFill/>
          <a:ln/>
        </p:spPr>
        <p:txBody>
          <a:bodyPr wrap="square" rtlCol="0" anchor="ctr"/>
          <a:lstStyle/>
          <a:p>
            <a:pPr marL="0" indent="0" algn="ctr">
              <a:buNone/>
            </a:pPr>
            <a:r>
              <a:rPr lang="en-US" sz="4400" b="1" dirty="0">
                <a:solidFill>
                  <a:srgbClr val="FFFFFF"/>
                </a:solidFill>
                <a:latin typeface="Arial Black" pitchFamily="34" charset="0"/>
                <a:ea typeface="Arial Black" pitchFamily="34" charset="-122"/>
                <a:cs typeface="Arial Black" pitchFamily="34" charset="-120"/>
              </a:rPr>
              <a:t>THANK YOU</a:t>
            </a:r>
            <a:endParaRPr lang="en-US" sz="4400" dirty="0"/>
          </a:p>
        </p:txBody>
      </p:sp>
      <p:sp>
        <p:nvSpPr>
          <p:cNvPr id="11" name="TextBox 2">
            <a:extLst>
              <a:ext uri="{FF2B5EF4-FFF2-40B4-BE49-F238E27FC236}">
                <a16:creationId xmlns:a16="http://schemas.microsoft.com/office/drawing/2014/main" id="{D44A2070-FF98-0C7E-82C7-A45300A32739}"/>
              </a:ext>
            </a:extLst>
          </p:cNvPr>
          <p:cNvSpPr txBox="1"/>
          <p:nvPr/>
        </p:nvSpPr>
        <p:spPr>
          <a:xfrm>
            <a:off x="1133973" y="2278742"/>
            <a:ext cx="7037433" cy="500137"/>
          </a:xfrm>
          <a:prstGeom prst="rect">
            <a:avLst/>
          </a:prstGeom>
        </p:spPr>
        <p:txBody>
          <a:bodyPr wrap="square" lIns="0" tIns="0" rIns="0" bIns="0" rtlCol="0" anchor="t">
            <a:spAutoFit/>
          </a:bodyPr>
          <a:lstStyle/>
          <a:p>
            <a:pPr algn="ctr">
              <a:lnSpc>
                <a:spcPts val="3880"/>
              </a:lnSpc>
            </a:pPr>
            <a:r>
              <a:rPr lang="en-US" sz="4000" dirty="0">
                <a:solidFill>
                  <a:srgbClr val="226F62"/>
                </a:solidFill>
                <a:latin typeface="Calistoga"/>
                <a:ea typeface="Calistoga"/>
                <a:cs typeface="Calistoga"/>
                <a:sym typeface="Calistoga"/>
              </a:rPr>
              <a:t>THANK YOU</a:t>
            </a:r>
          </a:p>
        </p:txBody>
      </p:sp>
    </p:spTree>
    <p:extLst>
      <p:ext uri="{BB962C8B-B14F-4D97-AF65-F5344CB8AC3E}">
        <p14:creationId xmlns:p14="http://schemas.microsoft.com/office/powerpoint/2010/main" val="406167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F5899-85A6-E3C9-C805-947C38A33D4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E710F54-CF16-6F34-3E6E-783AB8B53595}"/>
              </a:ext>
            </a:extLst>
          </p:cNvPr>
          <p:cNvSpPr/>
          <p:nvPr/>
        </p:nvSpPr>
        <p:spPr>
          <a:xfrm>
            <a:off x="-184229" y="2947260"/>
            <a:ext cx="3429913" cy="2831238"/>
          </a:xfrm>
          <a:custGeom>
            <a:avLst/>
            <a:gdLst/>
            <a:ahLst/>
            <a:cxnLst/>
            <a:rect l="l" t="t" r="r" b="b"/>
            <a:pathLst>
              <a:path w="6859826" h="5662475">
                <a:moveTo>
                  <a:pt x="0" y="0"/>
                </a:moveTo>
                <a:lnTo>
                  <a:pt x="6859826" y="0"/>
                </a:lnTo>
                <a:lnTo>
                  <a:pt x="6859826" y="5662474"/>
                </a:lnTo>
                <a:lnTo>
                  <a:pt x="0" y="5662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28EB1EB2-C357-8E14-A390-8E64CB01DC30}"/>
              </a:ext>
            </a:extLst>
          </p:cNvPr>
          <p:cNvSpPr/>
          <p:nvPr/>
        </p:nvSpPr>
        <p:spPr>
          <a:xfrm>
            <a:off x="7376826" y="2278742"/>
            <a:ext cx="2847582" cy="3202802"/>
          </a:xfrm>
          <a:custGeom>
            <a:avLst/>
            <a:gdLst/>
            <a:ahLst/>
            <a:cxnLst/>
            <a:rect l="l" t="t" r="r" b="b"/>
            <a:pathLst>
              <a:path w="5695163" h="6405603">
                <a:moveTo>
                  <a:pt x="0" y="0"/>
                </a:moveTo>
                <a:lnTo>
                  <a:pt x="5695164" y="0"/>
                </a:lnTo>
                <a:lnTo>
                  <a:pt x="5695164" y="6405603"/>
                </a:lnTo>
                <a:lnTo>
                  <a:pt x="0" y="6405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58FBA49C-4077-D91B-B3F7-91B447CABB66}"/>
              </a:ext>
            </a:extLst>
          </p:cNvPr>
          <p:cNvSpPr/>
          <p:nvPr/>
        </p:nvSpPr>
        <p:spPr>
          <a:xfrm>
            <a:off x="-265444" y="-482306"/>
            <a:ext cx="2271243" cy="2533841"/>
          </a:xfrm>
          <a:custGeom>
            <a:avLst/>
            <a:gdLst/>
            <a:ahLst/>
            <a:cxnLst/>
            <a:rect l="l" t="t" r="r" b="b"/>
            <a:pathLst>
              <a:path w="4542485" h="5067681">
                <a:moveTo>
                  <a:pt x="0" y="0"/>
                </a:moveTo>
                <a:lnTo>
                  <a:pt x="4542486" y="0"/>
                </a:lnTo>
                <a:lnTo>
                  <a:pt x="4542486" y="5067682"/>
                </a:lnTo>
                <a:lnTo>
                  <a:pt x="0" y="50676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25993A58-806E-3123-969E-DF0F40F64011}"/>
              </a:ext>
            </a:extLst>
          </p:cNvPr>
          <p:cNvSpPr/>
          <p:nvPr/>
        </p:nvSpPr>
        <p:spPr>
          <a:xfrm>
            <a:off x="6963265" y="-698864"/>
            <a:ext cx="2422015" cy="2426427"/>
          </a:xfrm>
          <a:custGeom>
            <a:avLst/>
            <a:gdLst/>
            <a:ahLst/>
            <a:cxnLst/>
            <a:rect l="l" t="t" r="r" b="b"/>
            <a:pathLst>
              <a:path w="4844030" h="4852854">
                <a:moveTo>
                  <a:pt x="0" y="0"/>
                </a:moveTo>
                <a:lnTo>
                  <a:pt x="4844030" y="0"/>
                </a:lnTo>
                <a:lnTo>
                  <a:pt x="4844030" y="4852854"/>
                </a:lnTo>
                <a:lnTo>
                  <a:pt x="0" y="48528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a:extLst>
              <a:ext uri="{FF2B5EF4-FFF2-40B4-BE49-F238E27FC236}">
                <a16:creationId xmlns:a16="http://schemas.microsoft.com/office/drawing/2014/main" id="{116E1EE6-1125-EB4A-FFCE-5173E5E3C95D}"/>
              </a:ext>
            </a:extLst>
          </p:cNvPr>
          <p:cNvSpPr/>
          <p:nvPr/>
        </p:nvSpPr>
        <p:spPr>
          <a:xfrm>
            <a:off x="4327949" y="4255548"/>
            <a:ext cx="2130014" cy="2057400"/>
          </a:xfrm>
          <a:custGeom>
            <a:avLst/>
            <a:gdLst/>
            <a:ahLst/>
            <a:cxnLst/>
            <a:rect l="l" t="t" r="r" b="b"/>
            <a:pathLst>
              <a:path w="4260028" h="4114800">
                <a:moveTo>
                  <a:pt x="0" y="0"/>
                </a:moveTo>
                <a:lnTo>
                  <a:pt x="4260028" y="0"/>
                </a:lnTo>
                <a:lnTo>
                  <a:pt x="426002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a:extLst>
              <a:ext uri="{FF2B5EF4-FFF2-40B4-BE49-F238E27FC236}">
                <a16:creationId xmlns:a16="http://schemas.microsoft.com/office/drawing/2014/main" id="{CFAEA56B-9D89-735A-617D-388ACECC3DB8}"/>
              </a:ext>
            </a:extLst>
          </p:cNvPr>
          <p:cNvSpPr/>
          <p:nvPr/>
        </p:nvSpPr>
        <p:spPr>
          <a:xfrm>
            <a:off x="3172715" y="-1028700"/>
            <a:ext cx="2130014" cy="2057400"/>
          </a:xfrm>
          <a:custGeom>
            <a:avLst/>
            <a:gdLst/>
            <a:ahLst/>
            <a:cxnLst/>
            <a:rect l="l" t="t" r="r" b="b"/>
            <a:pathLst>
              <a:path w="4260028" h="4114800">
                <a:moveTo>
                  <a:pt x="0" y="0"/>
                </a:moveTo>
                <a:lnTo>
                  <a:pt x="4260028" y="0"/>
                </a:lnTo>
                <a:lnTo>
                  <a:pt x="426002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3">
            <a:extLst>
              <a:ext uri="{FF2B5EF4-FFF2-40B4-BE49-F238E27FC236}">
                <a16:creationId xmlns:a16="http://schemas.microsoft.com/office/drawing/2014/main" id="{EA02BE7D-724D-F842-C901-BCA0425D105C}"/>
              </a:ext>
            </a:extLst>
          </p:cNvPr>
          <p:cNvSpPr txBox="1"/>
          <p:nvPr/>
        </p:nvSpPr>
        <p:spPr>
          <a:xfrm>
            <a:off x="3318672" y="1546862"/>
            <a:ext cx="4718180" cy="2257541"/>
          </a:xfrm>
          <a:prstGeom prst="rect">
            <a:avLst/>
          </a:prstGeom>
        </p:spPr>
        <p:txBody>
          <a:bodyPr lIns="0" tIns="0" rIns="0" bIns="0" rtlCol="0" anchor="t">
            <a:spAutoFit/>
          </a:bodyPr>
          <a:lstStyle/>
          <a:p>
            <a:pPr marL="690880" lvl="1" indent="-345440" defTabSz="457200">
              <a:lnSpc>
                <a:spcPts val="4480"/>
              </a:lnSpc>
              <a:buFont typeface="Arial"/>
              <a:buChar char="•"/>
            </a:pPr>
            <a:r>
              <a:rPr lang="en-US" sz="3200" spc="35" dirty="0">
                <a:solidFill>
                  <a:srgbClr val="000000"/>
                </a:solidFill>
                <a:latin typeface="Decalotype"/>
                <a:ea typeface="Decalotype"/>
                <a:cs typeface="Decalotype"/>
                <a:sym typeface="Decalotype"/>
              </a:rPr>
              <a:t>Bassant Yasser</a:t>
            </a:r>
          </a:p>
          <a:p>
            <a:pPr marL="690880" lvl="1" indent="-345440" defTabSz="457200">
              <a:lnSpc>
                <a:spcPts val="4480"/>
              </a:lnSpc>
              <a:buFont typeface="Arial"/>
              <a:buChar char="•"/>
            </a:pPr>
            <a:r>
              <a:rPr lang="en-US" sz="3200" spc="35" dirty="0">
                <a:solidFill>
                  <a:srgbClr val="000000"/>
                </a:solidFill>
                <a:latin typeface="Decalotype"/>
                <a:ea typeface="Decalotype"/>
                <a:cs typeface="Decalotype"/>
                <a:sym typeface="Decalotype"/>
              </a:rPr>
              <a:t>Tasnim Adel</a:t>
            </a:r>
          </a:p>
          <a:p>
            <a:pPr marL="690880" lvl="1" indent="-345440" defTabSz="457200">
              <a:lnSpc>
                <a:spcPts val="4480"/>
              </a:lnSpc>
              <a:buFont typeface="Arial"/>
              <a:buChar char="•"/>
            </a:pPr>
            <a:r>
              <a:rPr lang="en-US" sz="3200" spc="35" dirty="0">
                <a:solidFill>
                  <a:srgbClr val="000000"/>
                </a:solidFill>
                <a:latin typeface="Decalotype"/>
                <a:ea typeface="Decalotype"/>
                <a:cs typeface="Decalotype"/>
                <a:sym typeface="Decalotype"/>
              </a:rPr>
              <a:t>Ziad Ahmed</a:t>
            </a:r>
          </a:p>
          <a:p>
            <a:pPr marL="690880" lvl="1" indent="-345440" defTabSz="457200">
              <a:lnSpc>
                <a:spcPts val="4480"/>
              </a:lnSpc>
              <a:buFont typeface="Arial"/>
              <a:buChar char="•"/>
            </a:pPr>
            <a:r>
              <a:rPr lang="en-US" sz="3200" spc="35" dirty="0">
                <a:solidFill>
                  <a:srgbClr val="000000"/>
                </a:solidFill>
                <a:latin typeface="Decalotype"/>
                <a:ea typeface="Decalotype"/>
                <a:cs typeface="Decalotype"/>
                <a:sym typeface="Decalotype"/>
              </a:rPr>
              <a:t>Ahmed Mohamed</a:t>
            </a:r>
          </a:p>
        </p:txBody>
      </p:sp>
      <p:sp>
        <p:nvSpPr>
          <p:cNvPr id="11" name="TextBox 2">
            <a:extLst>
              <a:ext uri="{FF2B5EF4-FFF2-40B4-BE49-F238E27FC236}">
                <a16:creationId xmlns:a16="http://schemas.microsoft.com/office/drawing/2014/main" id="{1E457C12-F46E-AEAB-0F5C-5ECE297640F6}"/>
              </a:ext>
            </a:extLst>
          </p:cNvPr>
          <p:cNvSpPr txBox="1"/>
          <p:nvPr/>
        </p:nvSpPr>
        <p:spPr>
          <a:xfrm>
            <a:off x="984840" y="2258710"/>
            <a:ext cx="2333832" cy="423193"/>
          </a:xfrm>
          <a:prstGeom prst="rect">
            <a:avLst/>
          </a:prstGeom>
        </p:spPr>
        <p:txBody>
          <a:bodyPr lIns="0" tIns="0" rIns="0" bIns="0" rtlCol="0" anchor="t">
            <a:spAutoFit/>
          </a:bodyPr>
          <a:lstStyle/>
          <a:p>
            <a:pPr defTabSz="457200">
              <a:lnSpc>
                <a:spcPts val="3321"/>
              </a:lnSpc>
            </a:pPr>
            <a:r>
              <a:rPr lang="en-US" sz="3423" dirty="0">
                <a:solidFill>
                  <a:srgbClr val="226F62"/>
                </a:solidFill>
                <a:latin typeface="Calistoga"/>
                <a:ea typeface="Calistoga"/>
                <a:cs typeface="Calistoga"/>
                <a:sym typeface="Calistoga"/>
              </a:rPr>
              <a:t>Our Team</a:t>
            </a:r>
          </a:p>
        </p:txBody>
      </p:sp>
    </p:spTree>
    <p:extLst>
      <p:ext uri="{BB962C8B-B14F-4D97-AF65-F5344CB8AC3E}">
        <p14:creationId xmlns:p14="http://schemas.microsoft.com/office/powerpoint/2010/main" val="1213666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74320"/>
            <a:ext cx="8229600" cy="457200"/>
          </a:xfrm>
          <a:prstGeom prst="rect">
            <a:avLst/>
          </a:prstGeom>
          <a:noFill/>
          <a:ln/>
        </p:spPr>
        <p:txBody>
          <a:bodyPr wrap="square" rtlCol="0" anchor="ctr"/>
          <a:lstStyle/>
          <a:p>
            <a:pPr marL="0" indent="0">
              <a:buNone/>
            </a:pPr>
            <a:r>
              <a:rPr lang="en-US" sz="3600" b="1" dirty="0">
                <a:solidFill>
                  <a:srgbClr val="1E2761"/>
                </a:solidFill>
                <a:latin typeface="Arial Black" pitchFamily="34" charset="0"/>
                <a:ea typeface="Arial Black" pitchFamily="34" charset="-122"/>
                <a:cs typeface="Arial Black" pitchFamily="34" charset="-120"/>
              </a:rPr>
              <a:t>EXECUTIVE SUMMARY</a:t>
            </a:r>
            <a:endParaRPr lang="en-US" sz="3600" dirty="0"/>
          </a:p>
        </p:txBody>
      </p:sp>
      <p:sp>
        <p:nvSpPr>
          <p:cNvPr id="3" name="Shape 1"/>
          <p:cNvSpPr/>
          <p:nvPr/>
        </p:nvSpPr>
        <p:spPr>
          <a:xfrm>
            <a:off x="457200" y="1097280"/>
            <a:ext cx="2560320" cy="1463040"/>
          </a:xfrm>
          <a:prstGeom prst="rect">
            <a:avLst/>
          </a:prstGeom>
          <a:solidFill>
            <a:srgbClr val="F5F5F5"/>
          </a:solidFill>
          <a:ln/>
          <a:effectLst>
            <a:outerShdw blurRad="101600" dist="38100" dir="8100000" algn="bl" rotWithShape="0">
              <a:srgbClr val="000000">
                <a:alpha val="12000"/>
              </a:srgbClr>
            </a:outerShdw>
          </a:effectLst>
        </p:spPr>
      </p:sp>
      <p:sp>
        <p:nvSpPr>
          <p:cNvPr id="4" name="Shape 2"/>
          <p:cNvSpPr/>
          <p:nvPr/>
        </p:nvSpPr>
        <p:spPr>
          <a:xfrm>
            <a:off x="457200" y="1097280"/>
            <a:ext cx="2560320" cy="91440"/>
          </a:xfrm>
          <a:prstGeom prst="rect">
            <a:avLst/>
          </a:prstGeom>
          <a:solidFill>
            <a:srgbClr val="028090"/>
          </a:solidFill>
          <a:ln/>
        </p:spPr>
      </p:sp>
      <p:pic>
        <p:nvPicPr>
          <p:cNvPr id="5" name="Image 0" descr="preencoded.png"/>
          <p:cNvPicPr>
            <a:picLocks noChangeAspect="1"/>
          </p:cNvPicPr>
          <p:nvPr/>
        </p:nvPicPr>
        <p:blipFill>
          <a:blip r:embed="rId3"/>
          <a:stretch>
            <a:fillRect/>
          </a:stretch>
        </p:blipFill>
        <p:spPr>
          <a:xfrm>
            <a:off x="731520" y="1463040"/>
            <a:ext cx="457200" cy="457200"/>
          </a:xfrm>
          <a:prstGeom prst="rect">
            <a:avLst/>
          </a:prstGeom>
        </p:spPr>
      </p:pic>
      <p:sp>
        <p:nvSpPr>
          <p:cNvPr id="6" name="Text 3"/>
          <p:cNvSpPr/>
          <p:nvPr/>
        </p:nvSpPr>
        <p:spPr>
          <a:xfrm>
            <a:off x="1280160" y="1463040"/>
            <a:ext cx="1554480" cy="457200"/>
          </a:xfrm>
          <a:prstGeom prst="rect">
            <a:avLst/>
          </a:prstGeom>
          <a:noFill/>
          <a:ln/>
        </p:spPr>
        <p:txBody>
          <a:bodyPr wrap="square" rtlCol="0" anchor="ctr"/>
          <a:lstStyle/>
          <a:p>
            <a:pPr marL="0" indent="0" algn="l">
              <a:buNone/>
            </a:pPr>
            <a:r>
              <a:rPr lang="en-US" sz="3200" b="1" dirty="0">
                <a:solidFill>
                  <a:srgbClr val="028090"/>
                </a:solidFill>
                <a:latin typeface="Arial Black" pitchFamily="34" charset="0"/>
                <a:ea typeface="Arial Black" pitchFamily="34" charset="-122"/>
                <a:cs typeface="Arial Black" pitchFamily="34" charset="-120"/>
              </a:rPr>
              <a:t>98.1%</a:t>
            </a:r>
            <a:endParaRPr lang="en-US" sz="3200" dirty="0"/>
          </a:p>
        </p:txBody>
      </p:sp>
      <p:sp>
        <p:nvSpPr>
          <p:cNvPr id="7" name="Text 4"/>
          <p:cNvSpPr/>
          <p:nvPr/>
        </p:nvSpPr>
        <p:spPr>
          <a:xfrm>
            <a:off x="640080" y="1920240"/>
            <a:ext cx="2194560" cy="457200"/>
          </a:xfrm>
          <a:prstGeom prst="rect">
            <a:avLst/>
          </a:prstGeom>
          <a:noFill/>
          <a:ln/>
        </p:spPr>
        <p:txBody>
          <a:bodyPr wrap="square" rtlCol="0" anchor="ctr"/>
          <a:lstStyle/>
          <a:p>
            <a:pPr marL="0" indent="0" algn="ctr">
              <a:buNone/>
            </a:pPr>
            <a:r>
              <a:rPr lang="en-US" sz="1400" dirty="0">
                <a:solidFill>
                  <a:srgbClr val="2C3E50"/>
                </a:solidFill>
              </a:rPr>
              <a:t>Accuracy</a:t>
            </a:r>
            <a:endParaRPr lang="en-US" sz="1400" dirty="0"/>
          </a:p>
        </p:txBody>
      </p:sp>
      <p:sp>
        <p:nvSpPr>
          <p:cNvPr id="8" name="Shape 5"/>
          <p:cNvSpPr/>
          <p:nvPr/>
        </p:nvSpPr>
        <p:spPr>
          <a:xfrm>
            <a:off x="3383280" y="1097280"/>
            <a:ext cx="2560320" cy="1463040"/>
          </a:xfrm>
          <a:prstGeom prst="rect">
            <a:avLst/>
          </a:prstGeom>
          <a:solidFill>
            <a:srgbClr val="F5F5F5"/>
          </a:solidFill>
          <a:ln/>
          <a:effectLst>
            <a:outerShdw blurRad="101600" dist="38100" dir="8100000" algn="bl" rotWithShape="0">
              <a:srgbClr val="000000">
                <a:alpha val="12000"/>
              </a:srgbClr>
            </a:outerShdw>
          </a:effectLst>
        </p:spPr>
      </p:sp>
      <p:sp>
        <p:nvSpPr>
          <p:cNvPr id="9" name="Shape 6"/>
          <p:cNvSpPr/>
          <p:nvPr/>
        </p:nvSpPr>
        <p:spPr>
          <a:xfrm>
            <a:off x="3383280" y="1097280"/>
            <a:ext cx="2560320" cy="91440"/>
          </a:xfrm>
          <a:prstGeom prst="rect">
            <a:avLst/>
          </a:prstGeom>
          <a:solidFill>
            <a:srgbClr val="028090"/>
          </a:solidFill>
          <a:ln/>
        </p:spPr>
      </p:sp>
      <p:pic>
        <p:nvPicPr>
          <p:cNvPr id="10" name="Image 1" descr="preencoded.png"/>
          <p:cNvPicPr>
            <a:picLocks noChangeAspect="1"/>
          </p:cNvPicPr>
          <p:nvPr/>
        </p:nvPicPr>
        <p:blipFill>
          <a:blip r:embed="rId4"/>
          <a:stretch>
            <a:fillRect/>
          </a:stretch>
        </p:blipFill>
        <p:spPr>
          <a:xfrm>
            <a:off x="3566160" y="1463040"/>
            <a:ext cx="457200" cy="457200"/>
          </a:xfrm>
          <a:prstGeom prst="rect">
            <a:avLst/>
          </a:prstGeom>
        </p:spPr>
      </p:pic>
      <p:sp>
        <p:nvSpPr>
          <p:cNvPr id="11" name="Text 7"/>
          <p:cNvSpPr/>
          <p:nvPr/>
        </p:nvSpPr>
        <p:spPr>
          <a:xfrm>
            <a:off x="4023361" y="1463040"/>
            <a:ext cx="1828800" cy="457200"/>
          </a:xfrm>
          <a:prstGeom prst="rect">
            <a:avLst/>
          </a:prstGeom>
          <a:noFill/>
          <a:ln/>
        </p:spPr>
        <p:txBody>
          <a:bodyPr wrap="square" rtlCol="0" anchor="ctr"/>
          <a:lstStyle/>
          <a:p>
            <a:pPr marL="0" indent="0" algn="l">
              <a:buNone/>
            </a:pPr>
            <a:r>
              <a:rPr lang="en-US" sz="3200" b="1" dirty="0">
                <a:solidFill>
                  <a:srgbClr val="028090"/>
                </a:solidFill>
                <a:latin typeface="Arial Black" pitchFamily="34" charset="0"/>
                <a:ea typeface="Arial Black" pitchFamily="34" charset="-122"/>
                <a:cs typeface="Arial Black" pitchFamily="34" charset="-120"/>
              </a:rPr>
              <a:t>30-40%</a:t>
            </a:r>
            <a:endParaRPr lang="en-US" sz="3200" dirty="0"/>
          </a:p>
        </p:txBody>
      </p:sp>
      <p:sp>
        <p:nvSpPr>
          <p:cNvPr id="12" name="Text 8"/>
          <p:cNvSpPr/>
          <p:nvPr/>
        </p:nvSpPr>
        <p:spPr>
          <a:xfrm>
            <a:off x="3566160" y="1920240"/>
            <a:ext cx="2194560" cy="457200"/>
          </a:xfrm>
          <a:prstGeom prst="rect">
            <a:avLst/>
          </a:prstGeom>
          <a:noFill/>
          <a:ln/>
        </p:spPr>
        <p:txBody>
          <a:bodyPr wrap="square" rtlCol="0" anchor="ctr"/>
          <a:lstStyle/>
          <a:p>
            <a:pPr marL="0" indent="0" algn="ctr">
              <a:buNone/>
            </a:pPr>
            <a:r>
              <a:rPr lang="en-US" sz="1400" dirty="0">
                <a:solidFill>
                  <a:srgbClr val="2C3E50"/>
                </a:solidFill>
              </a:rPr>
              <a:t>Cost Savings</a:t>
            </a:r>
            <a:endParaRPr lang="en-US" sz="1400" dirty="0"/>
          </a:p>
        </p:txBody>
      </p:sp>
      <p:sp>
        <p:nvSpPr>
          <p:cNvPr id="13" name="Shape 9"/>
          <p:cNvSpPr/>
          <p:nvPr/>
        </p:nvSpPr>
        <p:spPr>
          <a:xfrm>
            <a:off x="6309360" y="1097280"/>
            <a:ext cx="2560320" cy="1463040"/>
          </a:xfrm>
          <a:prstGeom prst="rect">
            <a:avLst/>
          </a:prstGeom>
          <a:solidFill>
            <a:srgbClr val="F5F5F5"/>
          </a:solidFill>
          <a:ln/>
          <a:effectLst>
            <a:outerShdw blurRad="101600" dist="38100" dir="8100000" algn="bl" rotWithShape="0">
              <a:srgbClr val="000000">
                <a:alpha val="12000"/>
              </a:srgbClr>
            </a:outerShdw>
          </a:effectLst>
        </p:spPr>
      </p:sp>
      <p:sp>
        <p:nvSpPr>
          <p:cNvPr id="14" name="Shape 10"/>
          <p:cNvSpPr/>
          <p:nvPr/>
        </p:nvSpPr>
        <p:spPr>
          <a:xfrm>
            <a:off x="6309360" y="1097280"/>
            <a:ext cx="2560320" cy="91440"/>
          </a:xfrm>
          <a:prstGeom prst="rect">
            <a:avLst/>
          </a:prstGeom>
          <a:solidFill>
            <a:srgbClr val="028090"/>
          </a:solidFill>
          <a:ln/>
        </p:spPr>
      </p:sp>
      <p:pic>
        <p:nvPicPr>
          <p:cNvPr id="15" name="Image 2" descr="preencoded.png"/>
          <p:cNvPicPr>
            <a:picLocks noChangeAspect="1"/>
          </p:cNvPicPr>
          <p:nvPr/>
        </p:nvPicPr>
        <p:blipFill>
          <a:blip r:embed="rId5"/>
          <a:stretch>
            <a:fillRect/>
          </a:stretch>
        </p:blipFill>
        <p:spPr>
          <a:xfrm>
            <a:off x="6583680" y="1417320"/>
            <a:ext cx="457200" cy="457200"/>
          </a:xfrm>
          <a:prstGeom prst="rect">
            <a:avLst/>
          </a:prstGeom>
        </p:spPr>
      </p:pic>
      <p:sp>
        <p:nvSpPr>
          <p:cNvPr id="16" name="Text 11"/>
          <p:cNvSpPr/>
          <p:nvPr/>
        </p:nvSpPr>
        <p:spPr>
          <a:xfrm>
            <a:off x="7132320" y="1417320"/>
            <a:ext cx="1463040" cy="457200"/>
          </a:xfrm>
          <a:prstGeom prst="rect">
            <a:avLst/>
          </a:prstGeom>
          <a:noFill/>
          <a:ln/>
        </p:spPr>
        <p:txBody>
          <a:bodyPr wrap="square" rtlCol="0" anchor="ctr"/>
          <a:lstStyle/>
          <a:p>
            <a:pPr marL="0" indent="0" algn="l">
              <a:buNone/>
            </a:pPr>
            <a:r>
              <a:rPr lang="en-US" sz="3200" b="1" dirty="0">
                <a:solidFill>
                  <a:srgbClr val="028090"/>
                </a:solidFill>
                <a:latin typeface="Arial Black" pitchFamily="34" charset="0"/>
                <a:ea typeface="Arial Black" pitchFamily="34" charset="-122"/>
                <a:cs typeface="Arial Black" pitchFamily="34" charset="-120"/>
              </a:rPr>
              <a:t>50%</a:t>
            </a:r>
            <a:endParaRPr lang="en-US" sz="3200" dirty="0"/>
          </a:p>
        </p:txBody>
      </p:sp>
      <p:sp>
        <p:nvSpPr>
          <p:cNvPr id="17" name="Text 12"/>
          <p:cNvSpPr/>
          <p:nvPr/>
        </p:nvSpPr>
        <p:spPr>
          <a:xfrm>
            <a:off x="6492240" y="1920240"/>
            <a:ext cx="2194560" cy="457200"/>
          </a:xfrm>
          <a:prstGeom prst="rect">
            <a:avLst/>
          </a:prstGeom>
          <a:noFill/>
          <a:ln/>
        </p:spPr>
        <p:txBody>
          <a:bodyPr wrap="square" rtlCol="0" anchor="ctr"/>
          <a:lstStyle/>
          <a:p>
            <a:pPr marL="0" indent="0" algn="ctr">
              <a:buNone/>
            </a:pPr>
            <a:r>
              <a:rPr lang="en-US" sz="1400" dirty="0">
                <a:solidFill>
                  <a:srgbClr val="2C3E50"/>
                </a:solidFill>
              </a:rPr>
              <a:t>Downtime Reduction</a:t>
            </a:r>
            <a:endParaRPr lang="en-US" sz="1400" dirty="0"/>
          </a:p>
        </p:txBody>
      </p:sp>
      <p:sp>
        <p:nvSpPr>
          <p:cNvPr id="18" name="Text 13"/>
          <p:cNvSpPr/>
          <p:nvPr/>
        </p:nvSpPr>
        <p:spPr>
          <a:xfrm>
            <a:off x="457200" y="2834640"/>
            <a:ext cx="3931920" cy="365760"/>
          </a:xfrm>
          <a:prstGeom prst="rect">
            <a:avLst/>
          </a:prstGeom>
          <a:noFill/>
          <a:ln/>
        </p:spPr>
        <p:txBody>
          <a:bodyPr wrap="square" rtlCol="0" anchor="ctr"/>
          <a:lstStyle/>
          <a:p>
            <a:pPr marL="0" indent="0">
              <a:buNone/>
            </a:pPr>
            <a:r>
              <a:rPr lang="en-US" sz="1800" b="1" dirty="0">
                <a:solidFill>
                  <a:srgbClr val="1E2761"/>
                </a:solidFill>
              </a:rPr>
              <a:t>THE CHALLENGE</a:t>
            </a:r>
            <a:endParaRPr lang="en-US" sz="1800" dirty="0"/>
          </a:p>
        </p:txBody>
      </p:sp>
      <p:sp>
        <p:nvSpPr>
          <p:cNvPr id="19" name="Text 14"/>
          <p:cNvSpPr/>
          <p:nvPr/>
        </p:nvSpPr>
        <p:spPr>
          <a:xfrm>
            <a:off x="457200" y="3200400"/>
            <a:ext cx="3931920" cy="1097280"/>
          </a:xfrm>
          <a:prstGeom prst="rect">
            <a:avLst/>
          </a:prstGeom>
          <a:noFill/>
          <a:ln/>
        </p:spPr>
        <p:txBody>
          <a:bodyPr wrap="square" rtlCol="0" anchor="ctr"/>
          <a:lstStyle/>
          <a:p>
            <a:pPr marL="0" indent="0">
              <a:lnSpc>
                <a:spcPts val="1800"/>
              </a:lnSpc>
              <a:buNone/>
            </a:pPr>
            <a:r>
              <a:rPr lang="en-US" sz="1300" dirty="0">
                <a:solidFill>
                  <a:srgbClr val="2C3E50"/>
                </a:solidFill>
              </a:rPr>
              <a:t>Unplanned machine failures cost manufacturers millions annually in lost production, emergency repairs, and safety incidents. Traditional reactive maintenance is no longer sufficient.</a:t>
            </a:r>
            <a:endParaRPr lang="en-US" sz="1300" dirty="0"/>
          </a:p>
        </p:txBody>
      </p:sp>
      <p:sp>
        <p:nvSpPr>
          <p:cNvPr id="20" name="Text 15"/>
          <p:cNvSpPr/>
          <p:nvPr/>
        </p:nvSpPr>
        <p:spPr>
          <a:xfrm>
            <a:off x="4754880" y="2834640"/>
            <a:ext cx="3931920" cy="365760"/>
          </a:xfrm>
          <a:prstGeom prst="rect">
            <a:avLst/>
          </a:prstGeom>
          <a:noFill/>
          <a:ln/>
        </p:spPr>
        <p:txBody>
          <a:bodyPr wrap="square" rtlCol="0" anchor="ctr"/>
          <a:lstStyle/>
          <a:p>
            <a:pPr marL="0" indent="0">
              <a:buNone/>
            </a:pPr>
            <a:r>
              <a:rPr lang="en-US" sz="1800" b="1" dirty="0">
                <a:solidFill>
                  <a:srgbClr val="1E2761"/>
                </a:solidFill>
              </a:rPr>
              <a:t>OUR SOLUTION</a:t>
            </a:r>
            <a:endParaRPr lang="en-US" sz="1800" dirty="0"/>
          </a:p>
        </p:txBody>
      </p:sp>
      <p:sp>
        <p:nvSpPr>
          <p:cNvPr id="21" name="Text 16"/>
          <p:cNvSpPr/>
          <p:nvPr/>
        </p:nvSpPr>
        <p:spPr>
          <a:xfrm>
            <a:off x="4754880" y="3200400"/>
            <a:ext cx="3931920" cy="1097280"/>
          </a:xfrm>
          <a:prstGeom prst="rect">
            <a:avLst/>
          </a:prstGeom>
          <a:noFill/>
          <a:ln/>
        </p:spPr>
        <p:txBody>
          <a:bodyPr wrap="square" rtlCol="0" anchor="ctr"/>
          <a:lstStyle/>
          <a:p>
            <a:pPr marL="0" indent="0">
              <a:lnSpc>
                <a:spcPts val="1800"/>
              </a:lnSpc>
              <a:buNone/>
            </a:pPr>
            <a:r>
              <a:rPr lang="en-US" sz="1300" dirty="0">
                <a:solidFill>
                  <a:srgbClr val="2C3E50"/>
                </a:solidFill>
              </a:rPr>
              <a:t>An AI-powered predictive system that analyzes real-time sensor data to forecast machine failures before they occur, enabling proactive maintenance and maximizing operational efficiency.</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74320"/>
            <a:ext cx="8229600" cy="457200"/>
          </a:xfrm>
          <a:prstGeom prst="rect">
            <a:avLst/>
          </a:prstGeom>
          <a:noFill/>
          <a:ln/>
        </p:spPr>
        <p:txBody>
          <a:bodyPr wrap="square" rtlCol="0" anchor="ctr"/>
          <a:lstStyle/>
          <a:p>
            <a:pPr marL="0" indent="0">
              <a:buNone/>
            </a:pPr>
            <a:r>
              <a:rPr lang="en-US" sz="3600" b="1" dirty="0">
                <a:solidFill>
                  <a:srgbClr val="1E2761"/>
                </a:solidFill>
                <a:latin typeface="Arial Black" pitchFamily="34" charset="0"/>
                <a:ea typeface="Arial Black" pitchFamily="34" charset="-122"/>
                <a:cs typeface="Arial Black" pitchFamily="34" charset="-120"/>
              </a:rPr>
              <a:t>THE BUSINESS PROBLEM</a:t>
            </a:r>
            <a:endParaRPr lang="en-US" sz="3600" dirty="0"/>
          </a:p>
        </p:txBody>
      </p:sp>
      <p:pic>
        <p:nvPicPr>
          <p:cNvPr id="3" name="Image 0" descr="preencoded.png"/>
          <p:cNvPicPr>
            <a:picLocks noChangeAspect="1"/>
          </p:cNvPicPr>
          <p:nvPr/>
        </p:nvPicPr>
        <p:blipFill>
          <a:blip r:embed="rId3"/>
          <a:stretch>
            <a:fillRect/>
          </a:stretch>
        </p:blipFill>
        <p:spPr>
          <a:xfrm>
            <a:off x="548640" y="1005840"/>
            <a:ext cx="548640" cy="548640"/>
          </a:xfrm>
          <a:prstGeom prst="rect">
            <a:avLst/>
          </a:prstGeom>
        </p:spPr>
      </p:pic>
      <p:sp>
        <p:nvSpPr>
          <p:cNvPr id="4" name="Text 1"/>
          <p:cNvSpPr/>
          <p:nvPr/>
        </p:nvSpPr>
        <p:spPr>
          <a:xfrm>
            <a:off x="1280160" y="1097280"/>
            <a:ext cx="6858000" cy="365760"/>
          </a:xfrm>
          <a:prstGeom prst="rect">
            <a:avLst/>
          </a:prstGeom>
          <a:noFill/>
          <a:ln/>
        </p:spPr>
        <p:txBody>
          <a:bodyPr wrap="square" rtlCol="0" anchor="ctr"/>
          <a:lstStyle/>
          <a:p>
            <a:pPr marL="0" indent="0">
              <a:buNone/>
            </a:pPr>
            <a:r>
              <a:rPr lang="en-US" sz="2000" b="1" dirty="0">
                <a:solidFill>
                  <a:srgbClr val="2C3E50"/>
                </a:solidFill>
              </a:rPr>
              <a:t>Unplanned Downtime: The Hidden Cost</a:t>
            </a:r>
            <a:endParaRPr lang="en-US" sz="2000" dirty="0"/>
          </a:p>
        </p:txBody>
      </p:sp>
      <p:sp>
        <p:nvSpPr>
          <p:cNvPr id="5" name="Shape 2"/>
          <p:cNvSpPr/>
          <p:nvPr/>
        </p:nvSpPr>
        <p:spPr>
          <a:xfrm>
            <a:off x="457200" y="1828800"/>
            <a:ext cx="8229600" cy="640080"/>
          </a:xfrm>
          <a:prstGeom prst="rect">
            <a:avLst/>
          </a:prstGeom>
          <a:solidFill>
            <a:srgbClr val="F5F5F5"/>
          </a:solidFill>
          <a:ln/>
        </p:spPr>
      </p:sp>
      <p:sp>
        <p:nvSpPr>
          <p:cNvPr id="6" name="Shape 3"/>
          <p:cNvSpPr/>
          <p:nvPr/>
        </p:nvSpPr>
        <p:spPr>
          <a:xfrm>
            <a:off x="457200" y="1828800"/>
            <a:ext cx="73152" cy="640080"/>
          </a:xfrm>
          <a:prstGeom prst="rect">
            <a:avLst/>
          </a:prstGeom>
          <a:solidFill>
            <a:srgbClr val="E63946"/>
          </a:solidFill>
          <a:ln/>
        </p:spPr>
      </p:sp>
      <p:pic>
        <p:nvPicPr>
          <p:cNvPr id="7" name="Image 1" descr="preencoded.png"/>
          <p:cNvPicPr>
            <a:picLocks noChangeAspect="1"/>
          </p:cNvPicPr>
          <p:nvPr/>
        </p:nvPicPr>
        <p:blipFill>
          <a:blip r:embed="rId4"/>
          <a:stretch>
            <a:fillRect/>
          </a:stretch>
        </p:blipFill>
        <p:spPr>
          <a:xfrm>
            <a:off x="731520" y="1920240"/>
            <a:ext cx="365760" cy="365760"/>
          </a:xfrm>
          <a:prstGeom prst="rect">
            <a:avLst/>
          </a:prstGeom>
        </p:spPr>
      </p:pic>
      <p:sp>
        <p:nvSpPr>
          <p:cNvPr id="8" name="Text 4"/>
          <p:cNvSpPr/>
          <p:nvPr/>
        </p:nvSpPr>
        <p:spPr>
          <a:xfrm>
            <a:off x="1280160" y="1874520"/>
            <a:ext cx="2743200" cy="274320"/>
          </a:xfrm>
          <a:prstGeom prst="rect">
            <a:avLst/>
          </a:prstGeom>
          <a:noFill/>
          <a:ln/>
        </p:spPr>
        <p:txBody>
          <a:bodyPr wrap="square" rtlCol="0" anchor="ctr"/>
          <a:lstStyle/>
          <a:p>
            <a:pPr marL="0" indent="0">
              <a:buNone/>
            </a:pPr>
            <a:r>
              <a:rPr lang="en-US" sz="1400" b="1" dirty="0">
                <a:solidFill>
                  <a:srgbClr val="2C3E50"/>
                </a:solidFill>
              </a:rPr>
              <a:t>Production Loss</a:t>
            </a:r>
            <a:endParaRPr lang="en-US" sz="1400" dirty="0"/>
          </a:p>
        </p:txBody>
      </p:sp>
      <p:sp>
        <p:nvSpPr>
          <p:cNvPr id="9" name="Text 5"/>
          <p:cNvSpPr/>
          <p:nvPr/>
        </p:nvSpPr>
        <p:spPr>
          <a:xfrm>
            <a:off x="1280160" y="2176272"/>
            <a:ext cx="7132320" cy="228600"/>
          </a:xfrm>
          <a:prstGeom prst="rect">
            <a:avLst/>
          </a:prstGeom>
          <a:noFill/>
          <a:ln/>
        </p:spPr>
        <p:txBody>
          <a:bodyPr wrap="square" rtlCol="0" anchor="ctr"/>
          <a:lstStyle/>
          <a:p>
            <a:pPr marL="0" indent="0">
              <a:buNone/>
            </a:pPr>
            <a:r>
              <a:rPr lang="en-US" sz="1100" dirty="0">
                <a:solidFill>
                  <a:srgbClr val="64748B"/>
                </a:solidFill>
              </a:rPr>
              <a:t>Average cost: $260,000 per hour for automotive manufacturing</a:t>
            </a:r>
            <a:endParaRPr lang="en-US" sz="1100" dirty="0"/>
          </a:p>
        </p:txBody>
      </p:sp>
      <p:sp>
        <p:nvSpPr>
          <p:cNvPr id="10" name="Shape 6"/>
          <p:cNvSpPr/>
          <p:nvPr/>
        </p:nvSpPr>
        <p:spPr>
          <a:xfrm>
            <a:off x="457200" y="2606040"/>
            <a:ext cx="8229600" cy="640080"/>
          </a:xfrm>
          <a:prstGeom prst="rect">
            <a:avLst/>
          </a:prstGeom>
          <a:solidFill>
            <a:srgbClr val="F5F5F5"/>
          </a:solidFill>
          <a:ln/>
        </p:spPr>
      </p:sp>
      <p:sp>
        <p:nvSpPr>
          <p:cNvPr id="11" name="Shape 7"/>
          <p:cNvSpPr/>
          <p:nvPr/>
        </p:nvSpPr>
        <p:spPr>
          <a:xfrm>
            <a:off x="457200" y="2606040"/>
            <a:ext cx="73152" cy="640080"/>
          </a:xfrm>
          <a:prstGeom prst="rect">
            <a:avLst/>
          </a:prstGeom>
          <a:solidFill>
            <a:srgbClr val="028090"/>
          </a:solidFill>
          <a:ln/>
        </p:spPr>
      </p:sp>
      <p:pic>
        <p:nvPicPr>
          <p:cNvPr id="12" name="Image 2" descr="preencoded.png"/>
          <p:cNvPicPr>
            <a:picLocks noChangeAspect="1"/>
          </p:cNvPicPr>
          <p:nvPr/>
        </p:nvPicPr>
        <p:blipFill>
          <a:blip r:embed="rId5"/>
          <a:stretch>
            <a:fillRect/>
          </a:stretch>
        </p:blipFill>
        <p:spPr>
          <a:xfrm>
            <a:off x="731520" y="2697480"/>
            <a:ext cx="365760" cy="365760"/>
          </a:xfrm>
          <a:prstGeom prst="rect">
            <a:avLst/>
          </a:prstGeom>
        </p:spPr>
      </p:pic>
      <p:sp>
        <p:nvSpPr>
          <p:cNvPr id="13" name="Text 8"/>
          <p:cNvSpPr/>
          <p:nvPr/>
        </p:nvSpPr>
        <p:spPr>
          <a:xfrm>
            <a:off x="1280160" y="2651760"/>
            <a:ext cx="2743200" cy="274320"/>
          </a:xfrm>
          <a:prstGeom prst="rect">
            <a:avLst/>
          </a:prstGeom>
          <a:noFill/>
          <a:ln/>
        </p:spPr>
        <p:txBody>
          <a:bodyPr wrap="square" rtlCol="0" anchor="ctr"/>
          <a:lstStyle/>
          <a:p>
            <a:pPr marL="0" indent="0">
              <a:buNone/>
            </a:pPr>
            <a:r>
              <a:rPr lang="en-US" sz="1400" b="1" dirty="0">
                <a:solidFill>
                  <a:srgbClr val="2C3E50"/>
                </a:solidFill>
              </a:rPr>
              <a:t>Emergency Repairs</a:t>
            </a:r>
            <a:endParaRPr lang="en-US" sz="1400" dirty="0"/>
          </a:p>
        </p:txBody>
      </p:sp>
      <p:sp>
        <p:nvSpPr>
          <p:cNvPr id="14" name="Text 9"/>
          <p:cNvSpPr/>
          <p:nvPr/>
        </p:nvSpPr>
        <p:spPr>
          <a:xfrm>
            <a:off x="1280160" y="2953512"/>
            <a:ext cx="7132320" cy="228600"/>
          </a:xfrm>
          <a:prstGeom prst="rect">
            <a:avLst/>
          </a:prstGeom>
          <a:noFill/>
          <a:ln/>
        </p:spPr>
        <p:txBody>
          <a:bodyPr wrap="square" rtlCol="0" anchor="ctr"/>
          <a:lstStyle/>
          <a:p>
            <a:pPr marL="0" indent="0">
              <a:buNone/>
            </a:pPr>
            <a:r>
              <a:rPr lang="en-US" sz="1100" dirty="0">
                <a:solidFill>
                  <a:srgbClr val="64748B"/>
                </a:solidFill>
              </a:rPr>
              <a:t>Reactive maintenance costs 3-9x more than planned maintenance</a:t>
            </a:r>
            <a:endParaRPr lang="en-US" sz="1100" dirty="0"/>
          </a:p>
        </p:txBody>
      </p:sp>
      <p:sp>
        <p:nvSpPr>
          <p:cNvPr id="15" name="Shape 10"/>
          <p:cNvSpPr/>
          <p:nvPr/>
        </p:nvSpPr>
        <p:spPr>
          <a:xfrm>
            <a:off x="457200" y="3383280"/>
            <a:ext cx="8229600" cy="640080"/>
          </a:xfrm>
          <a:prstGeom prst="rect">
            <a:avLst/>
          </a:prstGeom>
          <a:solidFill>
            <a:srgbClr val="F5F5F5"/>
          </a:solidFill>
          <a:ln/>
        </p:spPr>
      </p:sp>
      <p:sp>
        <p:nvSpPr>
          <p:cNvPr id="16" name="Shape 11"/>
          <p:cNvSpPr/>
          <p:nvPr/>
        </p:nvSpPr>
        <p:spPr>
          <a:xfrm>
            <a:off x="457200" y="3383280"/>
            <a:ext cx="73152" cy="640080"/>
          </a:xfrm>
          <a:prstGeom prst="rect">
            <a:avLst/>
          </a:prstGeom>
          <a:solidFill>
            <a:srgbClr val="00A896"/>
          </a:solidFill>
          <a:ln/>
        </p:spPr>
      </p:sp>
      <p:pic>
        <p:nvPicPr>
          <p:cNvPr id="17" name="Image 3" descr="preencoded.png"/>
          <p:cNvPicPr>
            <a:picLocks noChangeAspect="1"/>
          </p:cNvPicPr>
          <p:nvPr/>
        </p:nvPicPr>
        <p:blipFill>
          <a:blip r:embed="rId6"/>
          <a:stretch>
            <a:fillRect/>
          </a:stretch>
        </p:blipFill>
        <p:spPr>
          <a:xfrm>
            <a:off x="731520" y="3474720"/>
            <a:ext cx="365760" cy="365760"/>
          </a:xfrm>
          <a:prstGeom prst="rect">
            <a:avLst/>
          </a:prstGeom>
        </p:spPr>
      </p:pic>
      <p:sp>
        <p:nvSpPr>
          <p:cNvPr id="18" name="Text 12"/>
          <p:cNvSpPr/>
          <p:nvPr/>
        </p:nvSpPr>
        <p:spPr>
          <a:xfrm>
            <a:off x="1280160" y="3429000"/>
            <a:ext cx="2743200" cy="274320"/>
          </a:xfrm>
          <a:prstGeom prst="rect">
            <a:avLst/>
          </a:prstGeom>
          <a:noFill/>
          <a:ln/>
        </p:spPr>
        <p:txBody>
          <a:bodyPr wrap="square" rtlCol="0" anchor="ctr"/>
          <a:lstStyle/>
          <a:p>
            <a:pPr marL="0" indent="0">
              <a:buNone/>
            </a:pPr>
            <a:r>
              <a:rPr lang="en-US" sz="1400" b="1" dirty="0">
                <a:solidFill>
                  <a:srgbClr val="2C3E50"/>
                </a:solidFill>
              </a:rPr>
              <a:t>Safety Incidents</a:t>
            </a:r>
            <a:endParaRPr lang="en-US" sz="1400" dirty="0"/>
          </a:p>
        </p:txBody>
      </p:sp>
      <p:sp>
        <p:nvSpPr>
          <p:cNvPr id="19" name="Text 13"/>
          <p:cNvSpPr/>
          <p:nvPr/>
        </p:nvSpPr>
        <p:spPr>
          <a:xfrm>
            <a:off x="1280160" y="3730752"/>
            <a:ext cx="7132320" cy="228600"/>
          </a:xfrm>
          <a:prstGeom prst="rect">
            <a:avLst/>
          </a:prstGeom>
          <a:noFill/>
          <a:ln/>
        </p:spPr>
        <p:txBody>
          <a:bodyPr wrap="square" rtlCol="0" anchor="ctr"/>
          <a:lstStyle/>
          <a:p>
            <a:pPr marL="0" indent="0">
              <a:buNone/>
            </a:pPr>
            <a:r>
              <a:rPr lang="en-US" sz="1100" dirty="0">
                <a:solidFill>
                  <a:srgbClr val="64748B"/>
                </a:solidFill>
              </a:rPr>
              <a:t>Equipment failures lead to workplace injuries and liability</a:t>
            </a:r>
            <a:endParaRPr lang="en-US" sz="1100" dirty="0"/>
          </a:p>
        </p:txBody>
      </p:sp>
      <p:sp>
        <p:nvSpPr>
          <p:cNvPr id="20" name="Shape 14"/>
          <p:cNvSpPr/>
          <p:nvPr/>
        </p:nvSpPr>
        <p:spPr>
          <a:xfrm>
            <a:off x="457200" y="4160520"/>
            <a:ext cx="8229600" cy="640080"/>
          </a:xfrm>
          <a:prstGeom prst="rect">
            <a:avLst/>
          </a:prstGeom>
          <a:solidFill>
            <a:srgbClr val="F5F5F5"/>
          </a:solidFill>
          <a:ln/>
        </p:spPr>
      </p:sp>
      <p:sp>
        <p:nvSpPr>
          <p:cNvPr id="21" name="Shape 15"/>
          <p:cNvSpPr/>
          <p:nvPr/>
        </p:nvSpPr>
        <p:spPr>
          <a:xfrm>
            <a:off x="457200" y="4160520"/>
            <a:ext cx="73152" cy="640080"/>
          </a:xfrm>
          <a:prstGeom prst="rect">
            <a:avLst/>
          </a:prstGeom>
          <a:solidFill>
            <a:srgbClr val="02C39A"/>
          </a:solidFill>
          <a:ln/>
        </p:spPr>
      </p:sp>
      <p:pic>
        <p:nvPicPr>
          <p:cNvPr id="22" name="Image 4" descr="preencoded.png"/>
          <p:cNvPicPr>
            <a:picLocks noChangeAspect="1"/>
          </p:cNvPicPr>
          <p:nvPr/>
        </p:nvPicPr>
        <p:blipFill>
          <a:blip r:embed="rId7"/>
          <a:stretch>
            <a:fillRect/>
          </a:stretch>
        </p:blipFill>
        <p:spPr>
          <a:xfrm>
            <a:off x="731520" y="4251960"/>
            <a:ext cx="365760" cy="365760"/>
          </a:xfrm>
          <a:prstGeom prst="rect">
            <a:avLst/>
          </a:prstGeom>
        </p:spPr>
      </p:pic>
      <p:sp>
        <p:nvSpPr>
          <p:cNvPr id="23" name="Text 16"/>
          <p:cNvSpPr/>
          <p:nvPr/>
        </p:nvSpPr>
        <p:spPr>
          <a:xfrm>
            <a:off x="1280160" y="4206240"/>
            <a:ext cx="2743200" cy="274320"/>
          </a:xfrm>
          <a:prstGeom prst="rect">
            <a:avLst/>
          </a:prstGeom>
          <a:noFill/>
          <a:ln/>
        </p:spPr>
        <p:txBody>
          <a:bodyPr wrap="square" rtlCol="0" anchor="ctr"/>
          <a:lstStyle/>
          <a:p>
            <a:pPr marL="0" indent="0">
              <a:buNone/>
            </a:pPr>
            <a:r>
              <a:rPr lang="en-US" sz="1400" b="1" dirty="0">
                <a:solidFill>
                  <a:srgbClr val="2C3E50"/>
                </a:solidFill>
              </a:rPr>
              <a:t>Revenue Impact</a:t>
            </a:r>
            <a:endParaRPr lang="en-US" sz="1400" dirty="0"/>
          </a:p>
        </p:txBody>
      </p:sp>
      <p:sp>
        <p:nvSpPr>
          <p:cNvPr id="24" name="Text 17"/>
          <p:cNvSpPr/>
          <p:nvPr/>
        </p:nvSpPr>
        <p:spPr>
          <a:xfrm>
            <a:off x="1280160" y="4507992"/>
            <a:ext cx="7132320" cy="228600"/>
          </a:xfrm>
          <a:prstGeom prst="rect">
            <a:avLst/>
          </a:prstGeom>
          <a:noFill/>
          <a:ln/>
        </p:spPr>
        <p:txBody>
          <a:bodyPr wrap="square" rtlCol="0" anchor="ctr"/>
          <a:lstStyle/>
          <a:p>
            <a:pPr marL="0" indent="0">
              <a:buNone/>
            </a:pPr>
            <a:r>
              <a:rPr lang="en-US" sz="1100" dirty="0">
                <a:solidFill>
                  <a:srgbClr val="64748B"/>
                </a:solidFill>
              </a:rPr>
              <a:t>Missed delivery deadlines damage customer relationships</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9FD1775-F76A-664D-FDD5-3F5B34D12B53}"/>
            </a:ext>
          </a:extLst>
        </p:cNvPr>
        <p:cNvGrpSpPr/>
        <p:nvPr/>
      </p:nvGrpSpPr>
      <p:grpSpPr>
        <a:xfrm>
          <a:off x="0" y="0"/>
          <a:ext cx="0" cy="0"/>
          <a:chOff x="0" y="0"/>
          <a:chExt cx="0" cy="0"/>
        </a:xfrm>
      </p:grpSpPr>
      <p:sp>
        <p:nvSpPr>
          <p:cNvPr id="22" name="TextBox 5">
            <a:extLst>
              <a:ext uri="{FF2B5EF4-FFF2-40B4-BE49-F238E27FC236}">
                <a16:creationId xmlns:a16="http://schemas.microsoft.com/office/drawing/2014/main" id="{DD65BC8C-5EB2-766F-9485-06B1F68D421C}"/>
              </a:ext>
            </a:extLst>
          </p:cNvPr>
          <p:cNvSpPr txBox="1"/>
          <p:nvPr/>
        </p:nvSpPr>
        <p:spPr>
          <a:xfrm>
            <a:off x="245989" y="202208"/>
            <a:ext cx="9318574" cy="612860"/>
          </a:xfrm>
          <a:prstGeom prst="rect">
            <a:avLst/>
          </a:prstGeom>
        </p:spPr>
        <p:txBody>
          <a:bodyPr lIns="0" tIns="0" rIns="0" bIns="0" rtlCol="0" anchor="t">
            <a:spAutoFit/>
          </a:bodyPr>
          <a:lstStyle/>
          <a:p>
            <a:pPr algn="l">
              <a:lnSpc>
                <a:spcPts val="5432"/>
              </a:lnSpc>
            </a:pPr>
            <a:r>
              <a:rPr lang="en-US" sz="3200" dirty="0">
                <a:solidFill>
                  <a:srgbClr val="226F62"/>
                </a:solidFill>
                <a:latin typeface="Calistoga"/>
                <a:ea typeface="Calistoga"/>
                <a:cs typeface="Calistoga"/>
                <a:sym typeface="Calistoga"/>
              </a:rPr>
              <a:t>Problem Statement</a:t>
            </a:r>
          </a:p>
        </p:txBody>
      </p:sp>
      <p:sp>
        <p:nvSpPr>
          <p:cNvPr id="24" name="TextBox 23">
            <a:extLst>
              <a:ext uri="{FF2B5EF4-FFF2-40B4-BE49-F238E27FC236}">
                <a16:creationId xmlns:a16="http://schemas.microsoft.com/office/drawing/2014/main" id="{63376B69-D3F6-B253-5B67-70BF68822F04}"/>
              </a:ext>
            </a:extLst>
          </p:cNvPr>
          <p:cNvSpPr txBox="1"/>
          <p:nvPr/>
        </p:nvSpPr>
        <p:spPr>
          <a:xfrm>
            <a:off x="245988" y="917166"/>
            <a:ext cx="5206035" cy="3693319"/>
          </a:xfrm>
          <a:prstGeom prst="rect">
            <a:avLst/>
          </a:prstGeom>
          <a:noFill/>
        </p:spPr>
        <p:txBody>
          <a:bodyPr wrap="square">
            <a:spAutoFit/>
          </a:bodyPr>
          <a:lstStyle/>
          <a:p>
            <a:pPr algn="just"/>
            <a:r>
              <a:rPr lang="en-US" dirty="0"/>
              <a:t>- Unexpected machine failures in manufacturing environments lead to significant production downtime, increased maintenance costs, and reduced product quality.</a:t>
            </a:r>
          </a:p>
          <a:p>
            <a:pPr algn="just"/>
            <a:r>
              <a:rPr lang="en-US" dirty="0"/>
              <a:t>- Traditional maintenance strategies, such as reactive or scheduled maintenance, fail to account for the complex interaction between multiple machine parameters.</a:t>
            </a:r>
          </a:p>
          <a:p>
            <a:pPr algn="just"/>
            <a:r>
              <a:rPr lang="en-US" dirty="0"/>
              <a:t>- Machine failures are not caused by a single factor but rather by a combination of temperature, rotational speed, torque, and tool wear, making manual monitoring unreliable.</a:t>
            </a:r>
          </a:p>
          <a:p>
            <a:endParaRPr lang="en-US" dirty="0"/>
          </a:p>
        </p:txBody>
      </p:sp>
      <p:sp>
        <p:nvSpPr>
          <p:cNvPr id="25" name="Freeform 4">
            <a:extLst>
              <a:ext uri="{FF2B5EF4-FFF2-40B4-BE49-F238E27FC236}">
                <a16:creationId xmlns:a16="http://schemas.microsoft.com/office/drawing/2014/main" id="{5A782393-1ABD-2341-1C95-0ACD03F5CB24}"/>
              </a:ext>
            </a:extLst>
          </p:cNvPr>
          <p:cNvSpPr/>
          <p:nvPr/>
        </p:nvSpPr>
        <p:spPr>
          <a:xfrm>
            <a:off x="6130922" y="697160"/>
            <a:ext cx="4093698" cy="5293466"/>
          </a:xfrm>
          <a:custGeom>
            <a:avLst/>
            <a:gdLst/>
            <a:ahLst/>
            <a:cxnLst/>
            <a:rect l="l" t="t" r="r" b="b"/>
            <a:pathLst>
              <a:path w="5456603" h="7055807">
                <a:moveTo>
                  <a:pt x="0" y="0"/>
                </a:moveTo>
                <a:lnTo>
                  <a:pt x="5456603" y="0"/>
                </a:lnTo>
                <a:lnTo>
                  <a:pt x="5456603" y="7055807"/>
                </a:lnTo>
                <a:lnTo>
                  <a:pt x="0" y="7055807"/>
                </a:lnTo>
                <a:lnTo>
                  <a:pt x="0" y="0"/>
                </a:lnTo>
                <a:close/>
              </a:path>
            </a:pathLst>
          </a:custGeom>
          <a:blipFill>
            <a:blip r:embed="rId3"/>
            <a:stretch>
              <a:fillRect l="-22903" r="-6403"/>
            </a:stretch>
          </a:blipFill>
        </p:spPr>
      </p:sp>
    </p:spTree>
    <p:extLst>
      <p:ext uri="{BB962C8B-B14F-4D97-AF65-F5344CB8AC3E}">
        <p14:creationId xmlns:p14="http://schemas.microsoft.com/office/powerpoint/2010/main" val="90511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132FBC3-9746-CC4F-E65C-3CA53F99E934}"/>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EF465A34-B068-DF78-0A30-71FBAB5F5397}"/>
              </a:ext>
            </a:extLst>
          </p:cNvPr>
          <p:cNvSpPr txBox="1"/>
          <p:nvPr/>
        </p:nvSpPr>
        <p:spPr>
          <a:xfrm>
            <a:off x="245989" y="202208"/>
            <a:ext cx="9318574" cy="612860"/>
          </a:xfrm>
          <a:prstGeom prst="rect">
            <a:avLst/>
          </a:prstGeom>
        </p:spPr>
        <p:txBody>
          <a:bodyPr lIns="0" tIns="0" rIns="0" bIns="0" rtlCol="0" anchor="t">
            <a:spAutoFit/>
          </a:bodyPr>
          <a:lstStyle/>
          <a:p>
            <a:pPr>
              <a:lnSpc>
                <a:spcPts val="5432"/>
              </a:lnSpc>
            </a:pPr>
            <a:r>
              <a:rPr lang="en-US" sz="3200" dirty="0">
                <a:solidFill>
                  <a:srgbClr val="226F62"/>
                </a:solidFill>
                <a:latin typeface="Calistoga"/>
                <a:ea typeface="Calistoga"/>
                <a:cs typeface="Calistoga"/>
                <a:sym typeface="Calistoga"/>
              </a:rPr>
              <a:t>Project Objective</a:t>
            </a:r>
          </a:p>
        </p:txBody>
      </p:sp>
      <p:sp>
        <p:nvSpPr>
          <p:cNvPr id="7" name="TextBox 6">
            <a:extLst>
              <a:ext uri="{FF2B5EF4-FFF2-40B4-BE49-F238E27FC236}">
                <a16:creationId xmlns:a16="http://schemas.microsoft.com/office/drawing/2014/main" id="{E2FE9F0B-E16E-3003-BFF3-E79108941028}"/>
              </a:ext>
            </a:extLst>
          </p:cNvPr>
          <p:cNvSpPr txBox="1"/>
          <p:nvPr/>
        </p:nvSpPr>
        <p:spPr>
          <a:xfrm>
            <a:off x="245989" y="1113654"/>
            <a:ext cx="5247286" cy="3170099"/>
          </a:xfrm>
          <a:prstGeom prst="rect">
            <a:avLst/>
          </a:prstGeom>
          <a:noFill/>
        </p:spPr>
        <p:txBody>
          <a:bodyPr wrap="square">
            <a:spAutoFit/>
          </a:bodyPr>
          <a:lstStyle/>
          <a:p>
            <a:pPr algn="just"/>
            <a:r>
              <a:rPr lang="en-US" sz="2000" dirty="0"/>
              <a:t>- The objective of this project is to develop a machine learning model that predicts machine failure in advance using sensor data from a milling machine.</a:t>
            </a:r>
          </a:p>
          <a:p>
            <a:endParaRPr lang="en-US" sz="2000" dirty="0"/>
          </a:p>
          <a:p>
            <a:pPr algn="just"/>
            <a:r>
              <a:rPr lang="en-US" sz="2000" dirty="0"/>
              <a:t>- This allows maintenance actions to be taken before failure occurs, reducing downtime and operational costs while improving production reliability.</a:t>
            </a:r>
          </a:p>
          <a:p>
            <a:endParaRPr lang="en-US" sz="2000" dirty="0"/>
          </a:p>
        </p:txBody>
      </p:sp>
      <p:sp>
        <p:nvSpPr>
          <p:cNvPr id="8" name="Freeform 9">
            <a:extLst>
              <a:ext uri="{FF2B5EF4-FFF2-40B4-BE49-F238E27FC236}">
                <a16:creationId xmlns:a16="http://schemas.microsoft.com/office/drawing/2014/main" id="{1660BC6A-F8C8-7635-3E10-0DC942EA9525}"/>
              </a:ext>
            </a:extLst>
          </p:cNvPr>
          <p:cNvSpPr/>
          <p:nvPr/>
        </p:nvSpPr>
        <p:spPr>
          <a:xfrm>
            <a:off x="6912817" y="-520062"/>
            <a:ext cx="2130014" cy="2057400"/>
          </a:xfrm>
          <a:custGeom>
            <a:avLst/>
            <a:gdLst/>
            <a:ahLst/>
            <a:cxnLst/>
            <a:rect l="l" t="t" r="r" b="b"/>
            <a:pathLst>
              <a:path w="4260028" h="4114800">
                <a:moveTo>
                  <a:pt x="0" y="0"/>
                </a:moveTo>
                <a:lnTo>
                  <a:pt x="4260028" y="0"/>
                </a:lnTo>
                <a:lnTo>
                  <a:pt x="42600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9" name="Freeform 5">
            <a:extLst>
              <a:ext uri="{FF2B5EF4-FFF2-40B4-BE49-F238E27FC236}">
                <a16:creationId xmlns:a16="http://schemas.microsoft.com/office/drawing/2014/main" id="{6EE5BE29-7FD5-2F7B-3298-5FADFC5152F9}"/>
              </a:ext>
            </a:extLst>
          </p:cNvPr>
          <p:cNvSpPr/>
          <p:nvPr/>
        </p:nvSpPr>
        <p:spPr>
          <a:xfrm>
            <a:off x="6912817" y="2609659"/>
            <a:ext cx="2271243" cy="2533841"/>
          </a:xfrm>
          <a:custGeom>
            <a:avLst/>
            <a:gdLst/>
            <a:ahLst/>
            <a:cxnLst/>
            <a:rect l="l" t="t" r="r" b="b"/>
            <a:pathLst>
              <a:path w="4542485" h="5067681">
                <a:moveTo>
                  <a:pt x="0" y="0"/>
                </a:moveTo>
                <a:lnTo>
                  <a:pt x="4542486" y="0"/>
                </a:lnTo>
                <a:lnTo>
                  <a:pt x="4542486" y="5067682"/>
                </a:lnTo>
                <a:lnTo>
                  <a:pt x="0" y="50676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319604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74320"/>
            <a:ext cx="8229600" cy="457200"/>
          </a:xfrm>
          <a:prstGeom prst="rect">
            <a:avLst/>
          </a:prstGeom>
          <a:noFill/>
          <a:ln/>
        </p:spPr>
        <p:txBody>
          <a:bodyPr wrap="square" rtlCol="0" anchor="ctr"/>
          <a:lstStyle/>
          <a:p>
            <a:pPr marL="0" indent="0">
              <a:buNone/>
            </a:pPr>
            <a:r>
              <a:rPr lang="en-US" sz="3600" b="1" dirty="0">
                <a:solidFill>
                  <a:srgbClr val="1E2761"/>
                </a:solidFill>
                <a:latin typeface="Arial Black" pitchFamily="34" charset="0"/>
                <a:ea typeface="Arial Black" pitchFamily="34" charset="-122"/>
                <a:cs typeface="Arial Black" pitchFamily="34" charset="-120"/>
              </a:rPr>
              <a:t>VALUE PROPOSITION</a:t>
            </a:r>
            <a:endParaRPr lang="en-US" sz="3600" dirty="0"/>
          </a:p>
        </p:txBody>
      </p:sp>
      <p:sp>
        <p:nvSpPr>
          <p:cNvPr id="3" name="Text 1"/>
          <p:cNvSpPr/>
          <p:nvPr/>
        </p:nvSpPr>
        <p:spPr>
          <a:xfrm>
            <a:off x="457200" y="822960"/>
            <a:ext cx="8229600" cy="274320"/>
          </a:xfrm>
          <a:prstGeom prst="rect">
            <a:avLst/>
          </a:prstGeom>
          <a:noFill/>
          <a:ln/>
        </p:spPr>
        <p:txBody>
          <a:bodyPr wrap="square" rtlCol="0" anchor="ctr"/>
          <a:lstStyle/>
          <a:p>
            <a:pPr marL="0" indent="0">
              <a:buNone/>
            </a:pPr>
            <a:r>
              <a:rPr lang="en-US" sz="1600" i="1" dirty="0">
                <a:solidFill>
                  <a:srgbClr val="64748B"/>
                </a:solidFill>
              </a:rPr>
              <a:t>Transform from Reactive to Predictive Maintenance</a:t>
            </a:r>
            <a:endParaRPr lang="en-US" sz="1600" dirty="0"/>
          </a:p>
        </p:txBody>
      </p:sp>
      <p:sp>
        <p:nvSpPr>
          <p:cNvPr id="4" name="Shape 2"/>
          <p:cNvSpPr/>
          <p:nvPr/>
        </p:nvSpPr>
        <p:spPr>
          <a:xfrm>
            <a:off x="457200" y="1371600"/>
            <a:ext cx="2651760" cy="1463040"/>
          </a:xfrm>
          <a:prstGeom prst="rect">
            <a:avLst/>
          </a:prstGeom>
          <a:solidFill>
            <a:srgbClr val="FFFFFF"/>
          </a:solidFill>
          <a:ln w="25400">
            <a:solidFill>
              <a:srgbClr val="028090"/>
            </a:solidFill>
            <a:prstDash val="solid"/>
          </a:ln>
          <a:effectLst>
            <a:outerShdw blurRad="101600" dist="38100" dir="8100000" algn="bl" rotWithShape="0">
              <a:srgbClr val="000000">
                <a:alpha val="12000"/>
              </a:srgbClr>
            </a:outerShdw>
          </a:effectLst>
        </p:spPr>
      </p:sp>
      <p:pic>
        <p:nvPicPr>
          <p:cNvPr id="5" name="Image 0" descr="preencoded.png"/>
          <p:cNvPicPr>
            <a:picLocks noChangeAspect="1"/>
          </p:cNvPicPr>
          <p:nvPr/>
        </p:nvPicPr>
        <p:blipFill>
          <a:blip r:embed="rId3"/>
          <a:stretch>
            <a:fillRect/>
          </a:stretch>
        </p:blipFill>
        <p:spPr>
          <a:xfrm>
            <a:off x="731520" y="1554480"/>
            <a:ext cx="457200" cy="457200"/>
          </a:xfrm>
          <a:prstGeom prst="rect">
            <a:avLst/>
          </a:prstGeom>
        </p:spPr>
      </p:pic>
      <p:sp>
        <p:nvSpPr>
          <p:cNvPr id="6" name="Text 3"/>
          <p:cNvSpPr/>
          <p:nvPr/>
        </p:nvSpPr>
        <p:spPr>
          <a:xfrm>
            <a:off x="1238566" y="1554480"/>
            <a:ext cx="1605356" cy="457200"/>
          </a:xfrm>
          <a:prstGeom prst="rect">
            <a:avLst/>
          </a:prstGeom>
          <a:noFill/>
          <a:ln/>
        </p:spPr>
        <p:txBody>
          <a:bodyPr wrap="square" rtlCol="0" anchor="ctr"/>
          <a:lstStyle/>
          <a:p>
            <a:pPr marL="0" indent="0" algn="l">
              <a:buNone/>
            </a:pPr>
            <a:r>
              <a:rPr lang="en-US" sz="2800" b="1" dirty="0">
                <a:solidFill>
                  <a:srgbClr val="028090"/>
                </a:solidFill>
                <a:latin typeface="Arial Black" pitchFamily="34" charset="0"/>
                <a:ea typeface="Arial Black" pitchFamily="34" charset="-122"/>
                <a:cs typeface="Arial Black" pitchFamily="34" charset="-120"/>
              </a:rPr>
              <a:t>30-40%</a:t>
            </a:r>
            <a:endParaRPr lang="en-US" sz="2800" dirty="0"/>
          </a:p>
        </p:txBody>
      </p:sp>
      <p:sp>
        <p:nvSpPr>
          <p:cNvPr id="7" name="Text 4"/>
          <p:cNvSpPr/>
          <p:nvPr/>
        </p:nvSpPr>
        <p:spPr>
          <a:xfrm>
            <a:off x="640080" y="2103120"/>
            <a:ext cx="2286000" cy="274320"/>
          </a:xfrm>
          <a:prstGeom prst="rect">
            <a:avLst/>
          </a:prstGeom>
          <a:noFill/>
          <a:ln/>
        </p:spPr>
        <p:txBody>
          <a:bodyPr wrap="square" rtlCol="0" anchor="ctr"/>
          <a:lstStyle/>
          <a:p>
            <a:pPr marL="0" indent="0">
              <a:buNone/>
            </a:pPr>
            <a:r>
              <a:rPr lang="en-US" sz="1400" b="1" dirty="0">
                <a:solidFill>
                  <a:srgbClr val="2C3E50"/>
                </a:solidFill>
              </a:rPr>
              <a:t>Reduce Costs</a:t>
            </a:r>
            <a:endParaRPr lang="en-US" sz="1400" dirty="0"/>
          </a:p>
        </p:txBody>
      </p:sp>
      <p:sp>
        <p:nvSpPr>
          <p:cNvPr id="8" name="Text 5"/>
          <p:cNvSpPr/>
          <p:nvPr/>
        </p:nvSpPr>
        <p:spPr>
          <a:xfrm>
            <a:off x="640080" y="2423160"/>
            <a:ext cx="2286000" cy="274320"/>
          </a:xfrm>
          <a:prstGeom prst="rect">
            <a:avLst/>
          </a:prstGeom>
          <a:noFill/>
          <a:ln/>
        </p:spPr>
        <p:txBody>
          <a:bodyPr wrap="square" rtlCol="0" anchor="ctr"/>
          <a:lstStyle/>
          <a:p>
            <a:pPr marL="0" indent="0">
              <a:buNone/>
            </a:pPr>
            <a:r>
              <a:rPr lang="en-US" sz="1100" dirty="0">
                <a:solidFill>
                  <a:srgbClr val="64748B"/>
                </a:solidFill>
              </a:rPr>
              <a:t>Lower maintenance expenses</a:t>
            </a:r>
            <a:endParaRPr lang="en-US" sz="1100" dirty="0"/>
          </a:p>
        </p:txBody>
      </p:sp>
      <p:sp>
        <p:nvSpPr>
          <p:cNvPr id="9" name="Shape 6"/>
          <p:cNvSpPr/>
          <p:nvPr/>
        </p:nvSpPr>
        <p:spPr>
          <a:xfrm>
            <a:off x="3383280" y="1371600"/>
            <a:ext cx="2651760" cy="1463040"/>
          </a:xfrm>
          <a:prstGeom prst="rect">
            <a:avLst/>
          </a:prstGeom>
          <a:solidFill>
            <a:srgbClr val="FFFFFF"/>
          </a:solidFill>
          <a:ln w="25400">
            <a:solidFill>
              <a:srgbClr val="028090"/>
            </a:solidFill>
            <a:prstDash val="solid"/>
          </a:ln>
          <a:effectLst>
            <a:outerShdw blurRad="101600" dist="38100" dir="8100000" algn="bl" rotWithShape="0">
              <a:srgbClr val="000000">
                <a:alpha val="12000"/>
              </a:srgbClr>
            </a:outerShdw>
          </a:effectLst>
        </p:spPr>
      </p:sp>
      <p:pic>
        <p:nvPicPr>
          <p:cNvPr id="10" name="Image 1" descr="preencoded.png"/>
          <p:cNvPicPr>
            <a:picLocks noChangeAspect="1"/>
          </p:cNvPicPr>
          <p:nvPr/>
        </p:nvPicPr>
        <p:blipFill>
          <a:blip r:embed="rId4"/>
          <a:stretch>
            <a:fillRect/>
          </a:stretch>
        </p:blipFill>
        <p:spPr>
          <a:xfrm>
            <a:off x="3657600" y="1554480"/>
            <a:ext cx="457200" cy="457200"/>
          </a:xfrm>
          <a:prstGeom prst="rect">
            <a:avLst/>
          </a:prstGeom>
        </p:spPr>
      </p:pic>
      <p:sp>
        <p:nvSpPr>
          <p:cNvPr id="11" name="Text 7"/>
          <p:cNvSpPr/>
          <p:nvPr/>
        </p:nvSpPr>
        <p:spPr>
          <a:xfrm>
            <a:off x="4251960" y="1554480"/>
            <a:ext cx="1463040" cy="457200"/>
          </a:xfrm>
          <a:prstGeom prst="rect">
            <a:avLst/>
          </a:prstGeom>
          <a:noFill/>
          <a:ln/>
        </p:spPr>
        <p:txBody>
          <a:bodyPr wrap="square" rtlCol="0" anchor="ctr"/>
          <a:lstStyle/>
          <a:p>
            <a:pPr marL="0" indent="0" algn="l">
              <a:buNone/>
            </a:pPr>
            <a:r>
              <a:rPr lang="en-US" sz="2800" b="1" dirty="0">
                <a:solidFill>
                  <a:srgbClr val="028090"/>
                </a:solidFill>
                <a:latin typeface="Arial Black" pitchFamily="34" charset="0"/>
                <a:ea typeface="Arial Black" pitchFamily="34" charset="-122"/>
                <a:cs typeface="Arial Black" pitchFamily="34" charset="-120"/>
              </a:rPr>
              <a:t>50%</a:t>
            </a:r>
            <a:endParaRPr lang="en-US" sz="2800" dirty="0"/>
          </a:p>
        </p:txBody>
      </p:sp>
      <p:sp>
        <p:nvSpPr>
          <p:cNvPr id="12" name="Text 8"/>
          <p:cNvSpPr/>
          <p:nvPr/>
        </p:nvSpPr>
        <p:spPr>
          <a:xfrm>
            <a:off x="3566160" y="2103120"/>
            <a:ext cx="2286000" cy="274320"/>
          </a:xfrm>
          <a:prstGeom prst="rect">
            <a:avLst/>
          </a:prstGeom>
          <a:noFill/>
          <a:ln/>
        </p:spPr>
        <p:txBody>
          <a:bodyPr wrap="square" rtlCol="0" anchor="ctr"/>
          <a:lstStyle/>
          <a:p>
            <a:pPr marL="0" indent="0">
              <a:buNone/>
            </a:pPr>
            <a:r>
              <a:rPr lang="en-US" sz="1400" b="1" dirty="0">
                <a:solidFill>
                  <a:srgbClr val="2C3E50"/>
                </a:solidFill>
              </a:rPr>
              <a:t>Minimize Downtime</a:t>
            </a:r>
            <a:endParaRPr lang="en-US" sz="1400" dirty="0"/>
          </a:p>
        </p:txBody>
      </p:sp>
      <p:sp>
        <p:nvSpPr>
          <p:cNvPr id="13" name="Text 9"/>
          <p:cNvSpPr/>
          <p:nvPr/>
        </p:nvSpPr>
        <p:spPr>
          <a:xfrm>
            <a:off x="3566160" y="2423160"/>
            <a:ext cx="2286000" cy="274320"/>
          </a:xfrm>
          <a:prstGeom prst="rect">
            <a:avLst/>
          </a:prstGeom>
          <a:noFill/>
          <a:ln/>
        </p:spPr>
        <p:txBody>
          <a:bodyPr wrap="square" rtlCol="0" anchor="ctr"/>
          <a:lstStyle/>
          <a:p>
            <a:pPr marL="0" indent="0">
              <a:buNone/>
            </a:pPr>
            <a:r>
              <a:rPr lang="en-US" sz="1100" dirty="0">
                <a:solidFill>
                  <a:srgbClr val="64748B"/>
                </a:solidFill>
              </a:rPr>
              <a:t>Fewer unplanned outages</a:t>
            </a:r>
            <a:endParaRPr lang="en-US" sz="1100" dirty="0"/>
          </a:p>
        </p:txBody>
      </p:sp>
      <p:sp>
        <p:nvSpPr>
          <p:cNvPr id="14" name="Shape 10"/>
          <p:cNvSpPr/>
          <p:nvPr/>
        </p:nvSpPr>
        <p:spPr>
          <a:xfrm>
            <a:off x="6309360" y="1371600"/>
            <a:ext cx="2651760" cy="1463040"/>
          </a:xfrm>
          <a:prstGeom prst="rect">
            <a:avLst/>
          </a:prstGeom>
          <a:solidFill>
            <a:srgbClr val="FFFFFF"/>
          </a:solidFill>
          <a:ln w="25400">
            <a:solidFill>
              <a:srgbClr val="028090"/>
            </a:solidFill>
            <a:prstDash val="solid"/>
          </a:ln>
          <a:effectLst>
            <a:outerShdw blurRad="101600" dist="38100" dir="8100000" algn="bl" rotWithShape="0">
              <a:srgbClr val="000000">
                <a:alpha val="12000"/>
              </a:srgbClr>
            </a:outerShdw>
          </a:effectLst>
        </p:spPr>
      </p:sp>
      <p:pic>
        <p:nvPicPr>
          <p:cNvPr id="15" name="Image 2" descr="preencoded.png"/>
          <p:cNvPicPr>
            <a:picLocks noChangeAspect="1"/>
          </p:cNvPicPr>
          <p:nvPr/>
        </p:nvPicPr>
        <p:blipFill>
          <a:blip r:embed="rId5"/>
          <a:stretch>
            <a:fillRect/>
          </a:stretch>
        </p:blipFill>
        <p:spPr>
          <a:xfrm>
            <a:off x="6583680" y="1554480"/>
            <a:ext cx="457200" cy="457200"/>
          </a:xfrm>
          <a:prstGeom prst="rect">
            <a:avLst/>
          </a:prstGeom>
        </p:spPr>
      </p:pic>
      <p:sp>
        <p:nvSpPr>
          <p:cNvPr id="16" name="Text 11"/>
          <p:cNvSpPr/>
          <p:nvPr/>
        </p:nvSpPr>
        <p:spPr>
          <a:xfrm>
            <a:off x="7223759" y="1554480"/>
            <a:ext cx="1603981" cy="457200"/>
          </a:xfrm>
          <a:prstGeom prst="rect">
            <a:avLst/>
          </a:prstGeom>
          <a:noFill/>
          <a:ln/>
        </p:spPr>
        <p:txBody>
          <a:bodyPr wrap="square" rtlCol="0" anchor="ctr"/>
          <a:lstStyle/>
          <a:p>
            <a:pPr marL="0" indent="0" algn="l">
              <a:buNone/>
            </a:pPr>
            <a:r>
              <a:rPr lang="en-US" sz="2800" b="1" dirty="0">
                <a:solidFill>
                  <a:srgbClr val="028090"/>
                </a:solidFill>
                <a:latin typeface="Arial Black" pitchFamily="34" charset="0"/>
                <a:ea typeface="Arial Black" pitchFamily="34" charset="-122"/>
                <a:cs typeface="Arial Black" pitchFamily="34" charset="-120"/>
              </a:rPr>
              <a:t>20-30%</a:t>
            </a:r>
            <a:endParaRPr lang="en-US" sz="2800" dirty="0"/>
          </a:p>
        </p:txBody>
      </p:sp>
      <p:sp>
        <p:nvSpPr>
          <p:cNvPr id="17" name="Text 12"/>
          <p:cNvSpPr/>
          <p:nvPr/>
        </p:nvSpPr>
        <p:spPr>
          <a:xfrm>
            <a:off x="6492240" y="2103120"/>
            <a:ext cx="2286000" cy="274320"/>
          </a:xfrm>
          <a:prstGeom prst="rect">
            <a:avLst/>
          </a:prstGeom>
          <a:noFill/>
          <a:ln/>
        </p:spPr>
        <p:txBody>
          <a:bodyPr wrap="square" rtlCol="0" anchor="ctr"/>
          <a:lstStyle/>
          <a:p>
            <a:pPr marL="0" indent="0">
              <a:buNone/>
            </a:pPr>
            <a:r>
              <a:rPr lang="en-US" sz="1400" b="1" dirty="0">
                <a:solidFill>
                  <a:srgbClr val="2C3E50"/>
                </a:solidFill>
              </a:rPr>
              <a:t>Extend Asset Life</a:t>
            </a:r>
            <a:endParaRPr lang="en-US" sz="1400" dirty="0"/>
          </a:p>
        </p:txBody>
      </p:sp>
      <p:sp>
        <p:nvSpPr>
          <p:cNvPr id="18" name="Text 13"/>
          <p:cNvSpPr/>
          <p:nvPr/>
        </p:nvSpPr>
        <p:spPr>
          <a:xfrm>
            <a:off x="6492240" y="2423160"/>
            <a:ext cx="2286000" cy="274320"/>
          </a:xfrm>
          <a:prstGeom prst="rect">
            <a:avLst/>
          </a:prstGeom>
          <a:noFill/>
          <a:ln/>
        </p:spPr>
        <p:txBody>
          <a:bodyPr wrap="square" rtlCol="0" anchor="ctr"/>
          <a:lstStyle/>
          <a:p>
            <a:pPr marL="0" indent="0">
              <a:buNone/>
            </a:pPr>
            <a:r>
              <a:rPr lang="en-US" sz="1100" dirty="0">
                <a:solidFill>
                  <a:srgbClr val="64748B"/>
                </a:solidFill>
              </a:rPr>
              <a:t>Optimal equipment usage</a:t>
            </a:r>
            <a:endParaRPr lang="en-US" sz="1100" dirty="0"/>
          </a:p>
        </p:txBody>
      </p:sp>
      <p:sp>
        <p:nvSpPr>
          <p:cNvPr id="19" name="Shape 14"/>
          <p:cNvSpPr/>
          <p:nvPr/>
        </p:nvSpPr>
        <p:spPr>
          <a:xfrm>
            <a:off x="457200" y="3108960"/>
            <a:ext cx="2651760" cy="1463040"/>
          </a:xfrm>
          <a:prstGeom prst="rect">
            <a:avLst/>
          </a:prstGeom>
          <a:solidFill>
            <a:srgbClr val="FFFFFF"/>
          </a:solidFill>
          <a:ln w="25400">
            <a:solidFill>
              <a:srgbClr val="028090"/>
            </a:solidFill>
            <a:prstDash val="solid"/>
          </a:ln>
          <a:effectLst>
            <a:outerShdw blurRad="101600" dist="38100" dir="8100000" algn="bl" rotWithShape="0">
              <a:srgbClr val="000000">
                <a:alpha val="12000"/>
              </a:srgbClr>
            </a:outerShdw>
          </a:effectLst>
        </p:spPr>
      </p:sp>
      <p:pic>
        <p:nvPicPr>
          <p:cNvPr id="20" name="Image 3" descr="preencoded.png"/>
          <p:cNvPicPr>
            <a:picLocks noChangeAspect="1"/>
          </p:cNvPicPr>
          <p:nvPr/>
        </p:nvPicPr>
        <p:blipFill>
          <a:blip r:embed="rId6"/>
          <a:stretch>
            <a:fillRect/>
          </a:stretch>
        </p:blipFill>
        <p:spPr>
          <a:xfrm>
            <a:off x="731520" y="3291840"/>
            <a:ext cx="457200" cy="457200"/>
          </a:xfrm>
          <a:prstGeom prst="rect">
            <a:avLst/>
          </a:prstGeom>
        </p:spPr>
      </p:pic>
      <p:sp>
        <p:nvSpPr>
          <p:cNvPr id="21" name="Text 15"/>
          <p:cNvSpPr/>
          <p:nvPr/>
        </p:nvSpPr>
        <p:spPr>
          <a:xfrm>
            <a:off x="1371600" y="3291840"/>
            <a:ext cx="1463040" cy="457200"/>
          </a:xfrm>
          <a:prstGeom prst="rect">
            <a:avLst/>
          </a:prstGeom>
          <a:noFill/>
          <a:ln/>
        </p:spPr>
        <p:txBody>
          <a:bodyPr wrap="square" rtlCol="0" anchor="ctr"/>
          <a:lstStyle/>
          <a:p>
            <a:pPr marL="0" indent="0" algn="l">
              <a:buNone/>
            </a:pPr>
            <a:r>
              <a:rPr lang="en-US" sz="2800" b="1" dirty="0">
                <a:solidFill>
                  <a:srgbClr val="028090"/>
                </a:solidFill>
                <a:latin typeface="Arial Black" pitchFamily="34" charset="0"/>
                <a:ea typeface="Arial Black" pitchFamily="34" charset="-122"/>
                <a:cs typeface="Arial Black" pitchFamily="34" charset="-120"/>
              </a:rPr>
              <a:t>70%</a:t>
            </a:r>
            <a:endParaRPr lang="en-US" sz="2800" dirty="0"/>
          </a:p>
        </p:txBody>
      </p:sp>
      <p:sp>
        <p:nvSpPr>
          <p:cNvPr id="22" name="Text 16"/>
          <p:cNvSpPr/>
          <p:nvPr/>
        </p:nvSpPr>
        <p:spPr>
          <a:xfrm>
            <a:off x="640080" y="3840480"/>
            <a:ext cx="2286000" cy="274320"/>
          </a:xfrm>
          <a:prstGeom prst="rect">
            <a:avLst/>
          </a:prstGeom>
          <a:noFill/>
          <a:ln/>
        </p:spPr>
        <p:txBody>
          <a:bodyPr wrap="square" rtlCol="0" anchor="ctr"/>
          <a:lstStyle/>
          <a:p>
            <a:pPr marL="0" indent="0">
              <a:buNone/>
            </a:pPr>
            <a:r>
              <a:rPr lang="en-US" sz="1400" b="1" dirty="0">
                <a:solidFill>
                  <a:srgbClr val="2C3E50"/>
                </a:solidFill>
              </a:rPr>
              <a:t>Improve Safety</a:t>
            </a:r>
            <a:endParaRPr lang="en-US" sz="1400" dirty="0"/>
          </a:p>
        </p:txBody>
      </p:sp>
      <p:sp>
        <p:nvSpPr>
          <p:cNvPr id="23" name="Text 17"/>
          <p:cNvSpPr/>
          <p:nvPr/>
        </p:nvSpPr>
        <p:spPr>
          <a:xfrm>
            <a:off x="640080" y="4160520"/>
            <a:ext cx="2286000" cy="274320"/>
          </a:xfrm>
          <a:prstGeom prst="rect">
            <a:avLst/>
          </a:prstGeom>
          <a:noFill/>
          <a:ln/>
        </p:spPr>
        <p:txBody>
          <a:bodyPr wrap="square" rtlCol="0" anchor="ctr"/>
          <a:lstStyle/>
          <a:p>
            <a:pPr marL="0" indent="0">
              <a:buNone/>
            </a:pPr>
            <a:r>
              <a:rPr lang="en-US" sz="1100" dirty="0">
                <a:solidFill>
                  <a:srgbClr val="64748B"/>
                </a:solidFill>
              </a:rPr>
              <a:t>Prevent hazardous failures</a:t>
            </a:r>
            <a:endParaRPr lang="en-US" sz="1100" dirty="0"/>
          </a:p>
        </p:txBody>
      </p:sp>
      <p:sp>
        <p:nvSpPr>
          <p:cNvPr id="24" name="Shape 18"/>
          <p:cNvSpPr/>
          <p:nvPr/>
        </p:nvSpPr>
        <p:spPr>
          <a:xfrm>
            <a:off x="3383280" y="3108960"/>
            <a:ext cx="2651760" cy="1463040"/>
          </a:xfrm>
          <a:prstGeom prst="rect">
            <a:avLst/>
          </a:prstGeom>
          <a:solidFill>
            <a:srgbClr val="FFFFFF"/>
          </a:solidFill>
          <a:ln w="25400">
            <a:solidFill>
              <a:srgbClr val="028090"/>
            </a:solidFill>
            <a:prstDash val="solid"/>
          </a:ln>
          <a:effectLst>
            <a:outerShdw blurRad="101600" dist="38100" dir="8100000" algn="bl" rotWithShape="0">
              <a:srgbClr val="000000">
                <a:alpha val="12000"/>
              </a:srgbClr>
            </a:outerShdw>
          </a:effectLst>
        </p:spPr>
      </p:sp>
      <p:pic>
        <p:nvPicPr>
          <p:cNvPr id="25" name="Image 4" descr="preencoded.png"/>
          <p:cNvPicPr>
            <a:picLocks noChangeAspect="1"/>
          </p:cNvPicPr>
          <p:nvPr/>
        </p:nvPicPr>
        <p:blipFill>
          <a:blip r:embed="rId7"/>
          <a:stretch>
            <a:fillRect/>
          </a:stretch>
        </p:blipFill>
        <p:spPr>
          <a:xfrm>
            <a:off x="3657600" y="3291840"/>
            <a:ext cx="457200" cy="457200"/>
          </a:xfrm>
          <a:prstGeom prst="rect">
            <a:avLst/>
          </a:prstGeom>
        </p:spPr>
      </p:pic>
      <p:sp>
        <p:nvSpPr>
          <p:cNvPr id="26" name="Text 19"/>
          <p:cNvSpPr/>
          <p:nvPr/>
        </p:nvSpPr>
        <p:spPr>
          <a:xfrm>
            <a:off x="4297680" y="3291840"/>
            <a:ext cx="1463040" cy="457200"/>
          </a:xfrm>
          <a:prstGeom prst="rect">
            <a:avLst/>
          </a:prstGeom>
          <a:noFill/>
          <a:ln/>
        </p:spPr>
        <p:txBody>
          <a:bodyPr wrap="square" rtlCol="0" anchor="ctr"/>
          <a:lstStyle/>
          <a:p>
            <a:pPr marL="0" indent="0" algn="l">
              <a:buNone/>
            </a:pPr>
            <a:r>
              <a:rPr lang="en-US" sz="2800" b="1" dirty="0">
                <a:solidFill>
                  <a:srgbClr val="028090"/>
                </a:solidFill>
                <a:latin typeface="Arial Black" pitchFamily="34" charset="0"/>
                <a:ea typeface="Arial Black" pitchFamily="34" charset="-122"/>
                <a:cs typeface="Arial Black" pitchFamily="34" charset="-120"/>
              </a:rPr>
              <a:t>25%</a:t>
            </a:r>
            <a:endParaRPr lang="en-US" sz="2800" dirty="0"/>
          </a:p>
        </p:txBody>
      </p:sp>
      <p:sp>
        <p:nvSpPr>
          <p:cNvPr id="27" name="Text 20"/>
          <p:cNvSpPr/>
          <p:nvPr/>
        </p:nvSpPr>
        <p:spPr>
          <a:xfrm>
            <a:off x="3566160" y="3840480"/>
            <a:ext cx="2286000" cy="274320"/>
          </a:xfrm>
          <a:prstGeom prst="rect">
            <a:avLst/>
          </a:prstGeom>
          <a:noFill/>
          <a:ln/>
        </p:spPr>
        <p:txBody>
          <a:bodyPr wrap="square" rtlCol="0" anchor="ctr"/>
          <a:lstStyle/>
          <a:p>
            <a:pPr marL="0" indent="0">
              <a:buNone/>
            </a:pPr>
            <a:r>
              <a:rPr lang="en-US" sz="1400" b="1" dirty="0">
                <a:solidFill>
                  <a:srgbClr val="2C3E50"/>
                </a:solidFill>
              </a:rPr>
              <a:t>Boost Efficiency</a:t>
            </a:r>
            <a:endParaRPr lang="en-US" sz="1400" dirty="0"/>
          </a:p>
        </p:txBody>
      </p:sp>
      <p:sp>
        <p:nvSpPr>
          <p:cNvPr id="28" name="Text 21"/>
          <p:cNvSpPr/>
          <p:nvPr/>
        </p:nvSpPr>
        <p:spPr>
          <a:xfrm>
            <a:off x="3566160" y="4160520"/>
            <a:ext cx="2286000" cy="274320"/>
          </a:xfrm>
          <a:prstGeom prst="rect">
            <a:avLst/>
          </a:prstGeom>
          <a:noFill/>
          <a:ln/>
        </p:spPr>
        <p:txBody>
          <a:bodyPr wrap="square" rtlCol="0" anchor="ctr"/>
          <a:lstStyle/>
          <a:p>
            <a:pPr marL="0" indent="0">
              <a:buNone/>
            </a:pPr>
            <a:r>
              <a:rPr lang="en-US" sz="1100" dirty="0">
                <a:solidFill>
                  <a:srgbClr val="64748B"/>
                </a:solidFill>
              </a:rPr>
              <a:t>Optimized production flow</a:t>
            </a:r>
            <a:endParaRPr lang="en-US" sz="1100" dirty="0"/>
          </a:p>
        </p:txBody>
      </p:sp>
      <p:sp>
        <p:nvSpPr>
          <p:cNvPr id="29" name="Shape 22"/>
          <p:cNvSpPr/>
          <p:nvPr/>
        </p:nvSpPr>
        <p:spPr>
          <a:xfrm>
            <a:off x="6309360" y="3108960"/>
            <a:ext cx="2651760" cy="1463040"/>
          </a:xfrm>
          <a:prstGeom prst="rect">
            <a:avLst/>
          </a:prstGeom>
          <a:solidFill>
            <a:srgbClr val="FFFFFF"/>
          </a:solidFill>
          <a:ln w="25400">
            <a:solidFill>
              <a:srgbClr val="028090"/>
            </a:solidFill>
            <a:prstDash val="solid"/>
          </a:ln>
          <a:effectLst>
            <a:outerShdw blurRad="101600" dist="38100" dir="8100000" algn="bl" rotWithShape="0">
              <a:srgbClr val="000000">
                <a:alpha val="12000"/>
              </a:srgbClr>
            </a:outerShdw>
          </a:effectLst>
        </p:spPr>
      </p:sp>
      <p:pic>
        <p:nvPicPr>
          <p:cNvPr id="30" name="Image 5" descr="preencoded.png"/>
          <p:cNvPicPr>
            <a:picLocks noChangeAspect="1"/>
          </p:cNvPicPr>
          <p:nvPr/>
        </p:nvPicPr>
        <p:blipFill>
          <a:blip r:embed="rId8"/>
          <a:stretch>
            <a:fillRect/>
          </a:stretch>
        </p:blipFill>
        <p:spPr>
          <a:xfrm>
            <a:off x="6583680" y="3291840"/>
            <a:ext cx="457200" cy="457200"/>
          </a:xfrm>
          <a:prstGeom prst="rect">
            <a:avLst/>
          </a:prstGeom>
        </p:spPr>
      </p:pic>
      <p:sp>
        <p:nvSpPr>
          <p:cNvPr id="31" name="Text 23"/>
          <p:cNvSpPr/>
          <p:nvPr/>
        </p:nvSpPr>
        <p:spPr>
          <a:xfrm>
            <a:off x="7223760" y="3291840"/>
            <a:ext cx="1603980" cy="457200"/>
          </a:xfrm>
          <a:prstGeom prst="rect">
            <a:avLst/>
          </a:prstGeom>
          <a:noFill/>
          <a:ln/>
        </p:spPr>
        <p:txBody>
          <a:bodyPr wrap="square" rtlCol="0" anchor="ctr"/>
          <a:lstStyle/>
          <a:p>
            <a:pPr marL="0" indent="0" algn="l">
              <a:buNone/>
            </a:pPr>
            <a:r>
              <a:rPr lang="en-US" sz="2800" b="1" dirty="0">
                <a:solidFill>
                  <a:srgbClr val="028090"/>
                </a:solidFill>
                <a:latin typeface="Arial Black" pitchFamily="34" charset="0"/>
                <a:ea typeface="Arial Black" pitchFamily="34" charset="-122"/>
                <a:cs typeface="Arial Black" pitchFamily="34" charset="-120"/>
              </a:rPr>
              <a:t>Real-time</a:t>
            </a:r>
            <a:endParaRPr lang="en-US" sz="2800" dirty="0"/>
          </a:p>
        </p:txBody>
      </p:sp>
      <p:sp>
        <p:nvSpPr>
          <p:cNvPr id="32" name="Text 24"/>
          <p:cNvSpPr/>
          <p:nvPr/>
        </p:nvSpPr>
        <p:spPr>
          <a:xfrm>
            <a:off x="6492240" y="3840480"/>
            <a:ext cx="2286000" cy="274320"/>
          </a:xfrm>
          <a:prstGeom prst="rect">
            <a:avLst/>
          </a:prstGeom>
          <a:noFill/>
          <a:ln/>
        </p:spPr>
        <p:txBody>
          <a:bodyPr wrap="square" rtlCol="0" anchor="ctr"/>
          <a:lstStyle/>
          <a:p>
            <a:pPr marL="0" indent="0">
              <a:buNone/>
            </a:pPr>
            <a:r>
              <a:rPr lang="en-US" sz="1400" b="1" dirty="0">
                <a:solidFill>
                  <a:srgbClr val="2C3E50"/>
                </a:solidFill>
              </a:rPr>
              <a:t>Data-Driven</a:t>
            </a:r>
            <a:endParaRPr lang="en-US" sz="1400" dirty="0"/>
          </a:p>
        </p:txBody>
      </p:sp>
      <p:sp>
        <p:nvSpPr>
          <p:cNvPr id="33" name="Text 25"/>
          <p:cNvSpPr/>
          <p:nvPr/>
        </p:nvSpPr>
        <p:spPr>
          <a:xfrm>
            <a:off x="6492240" y="4160520"/>
            <a:ext cx="2286000" cy="274320"/>
          </a:xfrm>
          <a:prstGeom prst="rect">
            <a:avLst/>
          </a:prstGeom>
          <a:noFill/>
          <a:ln/>
        </p:spPr>
        <p:txBody>
          <a:bodyPr wrap="square" rtlCol="0" anchor="ctr"/>
          <a:lstStyle/>
          <a:p>
            <a:pPr marL="0" indent="0">
              <a:buNone/>
            </a:pPr>
            <a:r>
              <a:rPr lang="en-US" sz="1100" dirty="0">
                <a:solidFill>
                  <a:srgbClr val="64748B"/>
                </a:solidFill>
              </a:rPr>
              <a:t>Actionable insights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74320"/>
            <a:ext cx="8229600" cy="457200"/>
          </a:xfrm>
          <a:prstGeom prst="rect">
            <a:avLst/>
          </a:prstGeom>
          <a:noFill/>
          <a:ln/>
        </p:spPr>
        <p:txBody>
          <a:bodyPr wrap="square" rtlCol="0" anchor="ctr"/>
          <a:lstStyle/>
          <a:p>
            <a:pPr marL="0" indent="0">
              <a:buNone/>
            </a:pPr>
            <a:r>
              <a:rPr lang="en-US" sz="3600" b="1" dirty="0">
                <a:solidFill>
                  <a:srgbClr val="1E2761"/>
                </a:solidFill>
                <a:latin typeface="Arial Black" pitchFamily="34" charset="0"/>
                <a:ea typeface="Arial Black" pitchFamily="34" charset="-122"/>
                <a:cs typeface="Arial Black" pitchFamily="34" charset="-120"/>
              </a:rPr>
              <a:t>HOW IT WORKS</a:t>
            </a:r>
            <a:endParaRPr lang="en-US" sz="3600" dirty="0"/>
          </a:p>
        </p:txBody>
      </p:sp>
      <p:sp>
        <p:nvSpPr>
          <p:cNvPr id="3" name="Shape 1"/>
          <p:cNvSpPr/>
          <p:nvPr/>
        </p:nvSpPr>
        <p:spPr>
          <a:xfrm>
            <a:off x="457200" y="1188720"/>
            <a:ext cx="1920240" cy="2286000"/>
          </a:xfrm>
          <a:prstGeom prst="rect">
            <a:avLst/>
          </a:prstGeom>
          <a:solidFill>
            <a:srgbClr val="F5F5F5"/>
          </a:solidFill>
          <a:ln/>
          <a:effectLst>
            <a:outerShdw blurRad="101600" dist="38100" dir="8100000" algn="bl" rotWithShape="0">
              <a:srgbClr val="000000">
                <a:alpha val="12000"/>
              </a:srgbClr>
            </a:outerShdw>
          </a:effectLst>
        </p:spPr>
      </p:sp>
      <p:sp>
        <p:nvSpPr>
          <p:cNvPr id="4" name="Shape 2"/>
          <p:cNvSpPr/>
          <p:nvPr/>
        </p:nvSpPr>
        <p:spPr>
          <a:xfrm>
            <a:off x="1143000" y="1371600"/>
            <a:ext cx="548640" cy="548640"/>
          </a:xfrm>
          <a:prstGeom prst="ellipse">
            <a:avLst/>
          </a:prstGeom>
          <a:solidFill>
            <a:srgbClr val="028090"/>
          </a:solidFill>
          <a:ln/>
        </p:spPr>
      </p:sp>
      <p:sp>
        <p:nvSpPr>
          <p:cNvPr id="5" name="Text 3"/>
          <p:cNvSpPr/>
          <p:nvPr/>
        </p:nvSpPr>
        <p:spPr>
          <a:xfrm>
            <a:off x="1143000" y="1371600"/>
            <a:ext cx="548640" cy="548640"/>
          </a:xfrm>
          <a:prstGeom prst="rect">
            <a:avLst/>
          </a:prstGeom>
          <a:noFill/>
          <a:ln/>
        </p:spPr>
        <p:txBody>
          <a:bodyPr wrap="square" rtlCol="0" anchor="ctr"/>
          <a:lstStyle/>
          <a:p>
            <a:pPr marL="0" indent="0" algn="ctr">
              <a:buNone/>
            </a:pPr>
            <a:r>
              <a:rPr lang="en-US" sz="2400" b="1" dirty="0">
                <a:solidFill>
                  <a:srgbClr val="FFFFFF"/>
                </a:solidFill>
                <a:latin typeface="Arial Black" pitchFamily="34" charset="0"/>
                <a:ea typeface="Arial Black" pitchFamily="34" charset="-122"/>
                <a:cs typeface="Arial Black" pitchFamily="34" charset="-120"/>
              </a:rPr>
              <a:t>1</a:t>
            </a:r>
            <a:endParaRPr lang="en-US" sz="2400" dirty="0"/>
          </a:p>
        </p:txBody>
      </p:sp>
      <p:pic>
        <p:nvPicPr>
          <p:cNvPr id="6" name="Image 0" descr="preencoded.png"/>
          <p:cNvPicPr>
            <a:picLocks noChangeAspect="1"/>
          </p:cNvPicPr>
          <p:nvPr/>
        </p:nvPicPr>
        <p:blipFill>
          <a:blip r:embed="rId3"/>
          <a:stretch>
            <a:fillRect/>
          </a:stretch>
        </p:blipFill>
        <p:spPr>
          <a:xfrm>
            <a:off x="1188720" y="2011680"/>
            <a:ext cx="457200" cy="457200"/>
          </a:xfrm>
          <a:prstGeom prst="rect">
            <a:avLst/>
          </a:prstGeom>
        </p:spPr>
      </p:pic>
      <p:sp>
        <p:nvSpPr>
          <p:cNvPr id="7" name="Text 4"/>
          <p:cNvSpPr/>
          <p:nvPr/>
        </p:nvSpPr>
        <p:spPr>
          <a:xfrm>
            <a:off x="548640" y="2606040"/>
            <a:ext cx="1737360" cy="274320"/>
          </a:xfrm>
          <a:prstGeom prst="rect">
            <a:avLst/>
          </a:prstGeom>
          <a:noFill/>
          <a:ln/>
        </p:spPr>
        <p:txBody>
          <a:bodyPr wrap="square" rtlCol="0" anchor="ctr"/>
          <a:lstStyle/>
          <a:p>
            <a:pPr marL="0" indent="0" algn="ctr">
              <a:buNone/>
            </a:pPr>
            <a:r>
              <a:rPr lang="en-US" sz="1400" b="1" dirty="0">
                <a:solidFill>
                  <a:srgbClr val="2C3E50"/>
                </a:solidFill>
              </a:rPr>
              <a:t>Data Collection</a:t>
            </a:r>
            <a:endParaRPr lang="en-US" sz="1400" dirty="0"/>
          </a:p>
        </p:txBody>
      </p:sp>
      <p:sp>
        <p:nvSpPr>
          <p:cNvPr id="8" name="Text 5"/>
          <p:cNvSpPr/>
          <p:nvPr/>
        </p:nvSpPr>
        <p:spPr>
          <a:xfrm>
            <a:off x="548640" y="2926080"/>
            <a:ext cx="1737360" cy="457200"/>
          </a:xfrm>
          <a:prstGeom prst="rect">
            <a:avLst/>
          </a:prstGeom>
          <a:noFill/>
          <a:ln/>
        </p:spPr>
        <p:txBody>
          <a:bodyPr wrap="square" rtlCol="0" anchor="ctr"/>
          <a:lstStyle/>
          <a:p>
            <a:pPr marL="0" indent="0" algn="ctr">
              <a:buNone/>
            </a:pPr>
            <a:r>
              <a:rPr lang="en-US" sz="1100" dirty="0">
                <a:solidFill>
                  <a:srgbClr val="64748B"/>
                </a:solidFill>
              </a:rPr>
              <a:t>Sensors capture real-time machine parameters</a:t>
            </a:r>
            <a:endParaRPr lang="en-US" sz="1100" dirty="0"/>
          </a:p>
        </p:txBody>
      </p:sp>
      <p:sp>
        <p:nvSpPr>
          <p:cNvPr id="9" name="Shape 6"/>
          <p:cNvSpPr/>
          <p:nvPr/>
        </p:nvSpPr>
        <p:spPr>
          <a:xfrm>
            <a:off x="2468880" y="2286000"/>
            <a:ext cx="274320" cy="0"/>
          </a:xfrm>
          <a:prstGeom prst="line">
            <a:avLst/>
          </a:prstGeom>
          <a:noFill/>
          <a:ln w="38100">
            <a:solidFill>
              <a:srgbClr val="028090"/>
            </a:solidFill>
            <a:prstDash val="solid"/>
            <a:tailEnd type="triangle"/>
          </a:ln>
        </p:spPr>
      </p:sp>
      <p:sp>
        <p:nvSpPr>
          <p:cNvPr id="10" name="Shape 7"/>
          <p:cNvSpPr/>
          <p:nvPr/>
        </p:nvSpPr>
        <p:spPr>
          <a:xfrm>
            <a:off x="2651760" y="1188720"/>
            <a:ext cx="1920240" cy="2286000"/>
          </a:xfrm>
          <a:prstGeom prst="rect">
            <a:avLst/>
          </a:prstGeom>
          <a:solidFill>
            <a:srgbClr val="F5F5F5"/>
          </a:solidFill>
          <a:ln/>
          <a:effectLst>
            <a:outerShdw blurRad="101600" dist="38100" dir="8100000" algn="bl" rotWithShape="0">
              <a:srgbClr val="000000">
                <a:alpha val="12000"/>
              </a:srgbClr>
            </a:outerShdw>
          </a:effectLst>
        </p:spPr>
      </p:sp>
      <p:sp>
        <p:nvSpPr>
          <p:cNvPr id="11" name="Shape 8"/>
          <p:cNvSpPr/>
          <p:nvPr/>
        </p:nvSpPr>
        <p:spPr>
          <a:xfrm>
            <a:off x="3337560" y="1371600"/>
            <a:ext cx="548640" cy="548640"/>
          </a:xfrm>
          <a:prstGeom prst="ellipse">
            <a:avLst/>
          </a:prstGeom>
          <a:solidFill>
            <a:srgbClr val="00A896"/>
          </a:solidFill>
          <a:ln/>
        </p:spPr>
      </p:sp>
      <p:sp>
        <p:nvSpPr>
          <p:cNvPr id="12" name="Text 9"/>
          <p:cNvSpPr/>
          <p:nvPr/>
        </p:nvSpPr>
        <p:spPr>
          <a:xfrm>
            <a:off x="3337560" y="1371600"/>
            <a:ext cx="548640" cy="548640"/>
          </a:xfrm>
          <a:prstGeom prst="rect">
            <a:avLst/>
          </a:prstGeom>
          <a:noFill/>
          <a:ln/>
        </p:spPr>
        <p:txBody>
          <a:bodyPr wrap="square" rtlCol="0" anchor="ctr"/>
          <a:lstStyle/>
          <a:p>
            <a:pPr marL="0" indent="0" algn="ctr">
              <a:buNone/>
            </a:pPr>
            <a:r>
              <a:rPr lang="en-US" sz="2400" b="1" dirty="0">
                <a:solidFill>
                  <a:srgbClr val="FFFFFF"/>
                </a:solidFill>
                <a:latin typeface="Arial Black" pitchFamily="34" charset="0"/>
                <a:ea typeface="Arial Black" pitchFamily="34" charset="-122"/>
                <a:cs typeface="Arial Black" pitchFamily="34" charset="-120"/>
              </a:rPr>
              <a:t>2</a:t>
            </a:r>
            <a:endParaRPr lang="en-US" sz="2400" dirty="0"/>
          </a:p>
        </p:txBody>
      </p:sp>
      <p:pic>
        <p:nvPicPr>
          <p:cNvPr id="13" name="Image 1" descr="preencoded.png"/>
          <p:cNvPicPr>
            <a:picLocks noChangeAspect="1"/>
          </p:cNvPicPr>
          <p:nvPr/>
        </p:nvPicPr>
        <p:blipFill>
          <a:blip r:embed="rId4"/>
          <a:stretch>
            <a:fillRect/>
          </a:stretch>
        </p:blipFill>
        <p:spPr>
          <a:xfrm>
            <a:off x="3383280" y="2011680"/>
            <a:ext cx="457200" cy="457200"/>
          </a:xfrm>
          <a:prstGeom prst="rect">
            <a:avLst/>
          </a:prstGeom>
        </p:spPr>
      </p:pic>
      <p:sp>
        <p:nvSpPr>
          <p:cNvPr id="14" name="Text 10"/>
          <p:cNvSpPr/>
          <p:nvPr/>
        </p:nvSpPr>
        <p:spPr>
          <a:xfrm>
            <a:off x="2743200" y="2606040"/>
            <a:ext cx="1737360" cy="274320"/>
          </a:xfrm>
          <a:prstGeom prst="rect">
            <a:avLst/>
          </a:prstGeom>
          <a:noFill/>
          <a:ln/>
        </p:spPr>
        <p:txBody>
          <a:bodyPr wrap="square" rtlCol="0" anchor="ctr"/>
          <a:lstStyle/>
          <a:p>
            <a:pPr marL="0" indent="0" algn="ctr">
              <a:buNone/>
            </a:pPr>
            <a:r>
              <a:rPr lang="en-US" sz="1400" b="1" dirty="0">
                <a:solidFill>
                  <a:srgbClr val="2C3E50"/>
                </a:solidFill>
              </a:rPr>
              <a:t>AI Analysis</a:t>
            </a:r>
            <a:endParaRPr lang="en-US" sz="1400" dirty="0"/>
          </a:p>
        </p:txBody>
      </p:sp>
      <p:sp>
        <p:nvSpPr>
          <p:cNvPr id="15" name="Text 11"/>
          <p:cNvSpPr/>
          <p:nvPr/>
        </p:nvSpPr>
        <p:spPr>
          <a:xfrm>
            <a:off x="2743200" y="2926080"/>
            <a:ext cx="1737360" cy="457200"/>
          </a:xfrm>
          <a:prstGeom prst="rect">
            <a:avLst/>
          </a:prstGeom>
          <a:noFill/>
          <a:ln/>
        </p:spPr>
        <p:txBody>
          <a:bodyPr wrap="square" rtlCol="0" anchor="ctr"/>
          <a:lstStyle/>
          <a:p>
            <a:pPr marL="0" indent="0" algn="ctr">
              <a:buNone/>
            </a:pPr>
            <a:r>
              <a:rPr lang="en-US" sz="1100" dirty="0">
                <a:solidFill>
                  <a:srgbClr val="64748B"/>
                </a:solidFill>
              </a:rPr>
              <a:t>ML model processes data patterns</a:t>
            </a:r>
            <a:endParaRPr lang="en-US" sz="1100" dirty="0"/>
          </a:p>
        </p:txBody>
      </p:sp>
      <p:sp>
        <p:nvSpPr>
          <p:cNvPr id="16" name="Shape 12"/>
          <p:cNvSpPr/>
          <p:nvPr/>
        </p:nvSpPr>
        <p:spPr>
          <a:xfrm>
            <a:off x="4663440" y="2286000"/>
            <a:ext cx="274320" cy="0"/>
          </a:xfrm>
          <a:prstGeom prst="line">
            <a:avLst/>
          </a:prstGeom>
          <a:noFill/>
          <a:ln w="38100">
            <a:solidFill>
              <a:srgbClr val="028090"/>
            </a:solidFill>
            <a:prstDash val="solid"/>
            <a:tailEnd type="triangle"/>
          </a:ln>
        </p:spPr>
      </p:sp>
      <p:sp>
        <p:nvSpPr>
          <p:cNvPr id="17" name="Shape 13"/>
          <p:cNvSpPr/>
          <p:nvPr/>
        </p:nvSpPr>
        <p:spPr>
          <a:xfrm>
            <a:off x="4846320" y="1188720"/>
            <a:ext cx="1920240" cy="2286000"/>
          </a:xfrm>
          <a:prstGeom prst="rect">
            <a:avLst/>
          </a:prstGeom>
          <a:solidFill>
            <a:srgbClr val="F5F5F5"/>
          </a:solidFill>
          <a:ln/>
          <a:effectLst>
            <a:outerShdw blurRad="101600" dist="38100" dir="8100000" algn="bl" rotWithShape="0">
              <a:srgbClr val="000000">
                <a:alpha val="12000"/>
              </a:srgbClr>
            </a:outerShdw>
          </a:effectLst>
        </p:spPr>
      </p:sp>
      <p:sp>
        <p:nvSpPr>
          <p:cNvPr id="18" name="Shape 14"/>
          <p:cNvSpPr/>
          <p:nvPr/>
        </p:nvSpPr>
        <p:spPr>
          <a:xfrm>
            <a:off x="5532120" y="1371600"/>
            <a:ext cx="548640" cy="548640"/>
          </a:xfrm>
          <a:prstGeom prst="ellipse">
            <a:avLst/>
          </a:prstGeom>
          <a:solidFill>
            <a:srgbClr val="02C39A"/>
          </a:solidFill>
          <a:ln/>
        </p:spPr>
      </p:sp>
      <p:sp>
        <p:nvSpPr>
          <p:cNvPr id="19" name="Text 15"/>
          <p:cNvSpPr/>
          <p:nvPr/>
        </p:nvSpPr>
        <p:spPr>
          <a:xfrm>
            <a:off x="5532120" y="1371600"/>
            <a:ext cx="548640" cy="548640"/>
          </a:xfrm>
          <a:prstGeom prst="rect">
            <a:avLst/>
          </a:prstGeom>
          <a:noFill/>
          <a:ln/>
        </p:spPr>
        <p:txBody>
          <a:bodyPr wrap="square" rtlCol="0" anchor="ctr"/>
          <a:lstStyle/>
          <a:p>
            <a:pPr marL="0" indent="0" algn="ctr">
              <a:buNone/>
            </a:pPr>
            <a:r>
              <a:rPr lang="en-US" sz="2400" b="1" dirty="0">
                <a:solidFill>
                  <a:srgbClr val="FFFFFF"/>
                </a:solidFill>
                <a:latin typeface="Arial Black" pitchFamily="34" charset="0"/>
                <a:ea typeface="Arial Black" pitchFamily="34" charset="-122"/>
                <a:cs typeface="Arial Black" pitchFamily="34" charset="-120"/>
              </a:rPr>
              <a:t>3</a:t>
            </a:r>
            <a:endParaRPr lang="en-US" sz="2400" dirty="0"/>
          </a:p>
        </p:txBody>
      </p:sp>
      <p:pic>
        <p:nvPicPr>
          <p:cNvPr id="20" name="Image 2" descr="preencoded.png"/>
          <p:cNvPicPr>
            <a:picLocks noChangeAspect="1"/>
          </p:cNvPicPr>
          <p:nvPr/>
        </p:nvPicPr>
        <p:blipFill>
          <a:blip r:embed="rId5"/>
          <a:stretch>
            <a:fillRect/>
          </a:stretch>
        </p:blipFill>
        <p:spPr>
          <a:xfrm>
            <a:off x="5577840" y="2011680"/>
            <a:ext cx="457200" cy="457200"/>
          </a:xfrm>
          <a:prstGeom prst="rect">
            <a:avLst/>
          </a:prstGeom>
        </p:spPr>
      </p:pic>
      <p:sp>
        <p:nvSpPr>
          <p:cNvPr id="21" name="Text 16"/>
          <p:cNvSpPr/>
          <p:nvPr/>
        </p:nvSpPr>
        <p:spPr>
          <a:xfrm>
            <a:off x="4937760" y="2606040"/>
            <a:ext cx="1737360" cy="274320"/>
          </a:xfrm>
          <a:prstGeom prst="rect">
            <a:avLst/>
          </a:prstGeom>
          <a:noFill/>
          <a:ln/>
        </p:spPr>
        <p:txBody>
          <a:bodyPr wrap="square" rtlCol="0" anchor="ctr"/>
          <a:lstStyle/>
          <a:p>
            <a:pPr marL="0" indent="0" algn="ctr">
              <a:buNone/>
            </a:pPr>
            <a:r>
              <a:rPr lang="en-US" sz="1400" b="1" dirty="0">
                <a:solidFill>
                  <a:srgbClr val="2C3E50"/>
                </a:solidFill>
              </a:rPr>
              <a:t>Prediction</a:t>
            </a:r>
            <a:endParaRPr lang="en-US" sz="1400" dirty="0"/>
          </a:p>
        </p:txBody>
      </p:sp>
      <p:sp>
        <p:nvSpPr>
          <p:cNvPr id="22" name="Text 17"/>
          <p:cNvSpPr/>
          <p:nvPr/>
        </p:nvSpPr>
        <p:spPr>
          <a:xfrm>
            <a:off x="4937760" y="2926080"/>
            <a:ext cx="1737360" cy="457200"/>
          </a:xfrm>
          <a:prstGeom prst="rect">
            <a:avLst/>
          </a:prstGeom>
          <a:noFill/>
          <a:ln/>
        </p:spPr>
        <p:txBody>
          <a:bodyPr wrap="square" rtlCol="0" anchor="ctr"/>
          <a:lstStyle/>
          <a:p>
            <a:pPr marL="0" indent="0" algn="ctr">
              <a:buNone/>
            </a:pPr>
            <a:r>
              <a:rPr lang="en-US" sz="1100" dirty="0">
                <a:solidFill>
                  <a:srgbClr val="64748B"/>
                </a:solidFill>
              </a:rPr>
              <a:t>System forecasts potential failures</a:t>
            </a:r>
            <a:endParaRPr lang="en-US" sz="1100" dirty="0"/>
          </a:p>
        </p:txBody>
      </p:sp>
      <p:sp>
        <p:nvSpPr>
          <p:cNvPr id="23" name="Shape 18"/>
          <p:cNvSpPr/>
          <p:nvPr/>
        </p:nvSpPr>
        <p:spPr>
          <a:xfrm>
            <a:off x="6858000" y="2286000"/>
            <a:ext cx="274320" cy="0"/>
          </a:xfrm>
          <a:prstGeom prst="line">
            <a:avLst/>
          </a:prstGeom>
          <a:noFill/>
          <a:ln w="38100">
            <a:solidFill>
              <a:srgbClr val="028090"/>
            </a:solidFill>
            <a:prstDash val="solid"/>
            <a:tailEnd type="triangle"/>
          </a:ln>
        </p:spPr>
      </p:sp>
      <p:sp>
        <p:nvSpPr>
          <p:cNvPr id="24" name="Shape 19"/>
          <p:cNvSpPr/>
          <p:nvPr/>
        </p:nvSpPr>
        <p:spPr>
          <a:xfrm>
            <a:off x="7040880" y="1188720"/>
            <a:ext cx="1920240" cy="2286000"/>
          </a:xfrm>
          <a:prstGeom prst="rect">
            <a:avLst/>
          </a:prstGeom>
          <a:solidFill>
            <a:srgbClr val="F5F5F5"/>
          </a:solidFill>
          <a:ln/>
          <a:effectLst>
            <a:outerShdw blurRad="101600" dist="38100" dir="8100000" algn="bl" rotWithShape="0">
              <a:srgbClr val="000000">
                <a:alpha val="12000"/>
              </a:srgbClr>
            </a:outerShdw>
          </a:effectLst>
        </p:spPr>
      </p:sp>
      <p:sp>
        <p:nvSpPr>
          <p:cNvPr id="25" name="Shape 20"/>
          <p:cNvSpPr/>
          <p:nvPr/>
        </p:nvSpPr>
        <p:spPr>
          <a:xfrm>
            <a:off x="7726680" y="1371600"/>
            <a:ext cx="548640" cy="548640"/>
          </a:xfrm>
          <a:prstGeom prst="ellipse">
            <a:avLst/>
          </a:prstGeom>
          <a:solidFill>
            <a:srgbClr val="028090"/>
          </a:solidFill>
          <a:ln/>
        </p:spPr>
      </p:sp>
      <p:sp>
        <p:nvSpPr>
          <p:cNvPr id="26" name="Text 21"/>
          <p:cNvSpPr/>
          <p:nvPr/>
        </p:nvSpPr>
        <p:spPr>
          <a:xfrm>
            <a:off x="7726680" y="1371600"/>
            <a:ext cx="548640" cy="548640"/>
          </a:xfrm>
          <a:prstGeom prst="rect">
            <a:avLst/>
          </a:prstGeom>
          <a:noFill/>
          <a:ln/>
        </p:spPr>
        <p:txBody>
          <a:bodyPr wrap="square" rtlCol="0" anchor="ctr"/>
          <a:lstStyle/>
          <a:p>
            <a:pPr marL="0" indent="0" algn="ctr">
              <a:buNone/>
            </a:pPr>
            <a:r>
              <a:rPr lang="en-US" sz="2400" b="1" dirty="0">
                <a:solidFill>
                  <a:srgbClr val="FFFFFF"/>
                </a:solidFill>
                <a:latin typeface="Arial Black" pitchFamily="34" charset="0"/>
                <a:ea typeface="Arial Black" pitchFamily="34" charset="-122"/>
                <a:cs typeface="Arial Black" pitchFamily="34" charset="-120"/>
              </a:rPr>
              <a:t>4</a:t>
            </a:r>
            <a:endParaRPr lang="en-US" sz="2400" dirty="0"/>
          </a:p>
        </p:txBody>
      </p:sp>
      <p:pic>
        <p:nvPicPr>
          <p:cNvPr id="27" name="Image 3" descr="preencoded.png"/>
          <p:cNvPicPr>
            <a:picLocks noChangeAspect="1"/>
          </p:cNvPicPr>
          <p:nvPr/>
        </p:nvPicPr>
        <p:blipFill>
          <a:blip r:embed="rId6"/>
          <a:stretch>
            <a:fillRect/>
          </a:stretch>
        </p:blipFill>
        <p:spPr>
          <a:xfrm>
            <a:off x="7772400" y="2011680"/>
            <a:ext cx="457200" cy="457200"/>
          </a:xfrm>
          <a:prstGeom prst="rect">
            <a:avLst/>
          </a:prstGeom>
        </p:spPr>
      </p:pic>
      <p:sp>
        <p:nvSpPr>
          <p:cNvPr id="28" name="Text 22"/>
          <p:cNvSpPr/>
          <p:nvPr/>
        </p:nvSpPr>
        <p:spPr>
          <a:xfrm>
            <a:off x="7132320" y="2606040"/>
            <a:ext cx="1737360" cy="274320"/>
          </a:xfrm>
          <a:prstGeom prst="rect">
            <a:avLst/>
          </a:prstGeom>
          <a:noFill/>
          <a:ln/>
        </p:spPr>
        <p:txBody>
          <a:bodyPr wrap="square" rtlCol="0" anchor="ctr"/>
          <a:lstStyle/>
          <a:p>
            <a:pPr marL="0" indent="0" algn="ctr">
              <a:buNone/>
            </a:pPr>
            <a:r>
              <a:rPr lang="en-US" sz="1400" b="1" dirty="0">
                <a:solidFill>
                  <a:srgbClr val="2C3E50"/>
                </a:solidFill>
              </a:rPr>
              <a:t>Action</a:t>
            </a:r>
            <a:endParaRPr lang="en-US" sz="1400" dirty="0"/>
          </a:p>
        </p:txBody>
      </p:sp>
      <p:sp>
        <p:nvSpPr>
          <p:cNvPr id="29" name="Text 23"/>
          <p:cNvSpPr/>
          <p:nvPr/>
        </p:nvSpPr>
        <p:spPr>
          <a:xfrm>
            <a:off x="7132320" y="2926080"/>
            <a:ext cx="1737360" cy="457200"/>
          </a:xfrm>
          <a:prstGeom prst="rect">
            <a:avLst/>
          </a:prstGeom>
          <a:noFill/>
          <a:ln/>
        </p:spPr>
        <p:txBody>
          <a:bodyPr wrap="square" rtlCol="0" anchor="ctr"/>
          <a:lstStyle/>
          <a:p>
            <a:pPr marL="0" indent="0" algn="ctr">
              <a:buNone/>
            </a:pPr>
            <a:r>
              <a:rPr lang="en-US" sz="1100" dirty="0">
                <a:solidFill>
                  <a:srgbClr val="64748B"/>
                </a:solidFill>
              </a:rPr>
              <a:t>Maintenance teams receive alerts</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457200" y="295977"/>
            <a:ext cx="8229600" cy="457200"/>
          </a:xfrm>
          <a:prstGeom prst="rect">
            <a:avLst/>
          </a:prstGeom>
          <a:noFill/>
          <a:ln/>
        </p:spPr>
        <p:txBody>
          <a:bodyPr wrap="square" rtlCol="0" anchor="ctr"/>
          <a:lstStyle/>
          <a:p>
            <a:pPr marL="0" indent="0">
              <a:buNone/>
            </a:pPr>
            <a:r>
              <a:rPr lang="en-US" sz="2400" b="1" dirty="0">
                <a:solidFill>
                  <a:srgbClr val="1E2761"/>
                </a:solidFill>
                <a:latin typeface="Arial Black" pitchFamily="34" charset="0"/>
                <a:ea typeface="Arial Black" pitchFamily="34" charset="-122"/>
                <a:cs typeface="Arial Black" pitchFamily="34" charset="-120"/>
              </a:rPr>
              <a:t>DATASET: AI4I 2020 PREDICTIVE MAINTENANCE</a:t>
            </a:r>
            <a:endParaRPr lang="en-US" sz="2400" dirty="0"/>
          </a:p>
        </p:txBody>
      </p:sp>
      <p:sp>
        <p:nvSpPr>
          <p:cNvPr id="3" name="Shape 1"/>
          <p:cNvSpPr/>
          <p:nvPr/>
        </p:nvSpPr>
        <p:spPr>
          <a:xfrm>
            <a:off x="457200" y="1188720"/>
            <a:ext cx="3931920" cy="3291840"/>
          </a:xfrm>
          <a:prstGeom prst="rect">
            <a:avLst/>
          </a:prstGeom>
          <a:solidFill>
            <a:srgbClr val="F5F5F5"/>
          </a:solidFill>
          <a:ln/>
          <a:effectLst>
            <a:outerShdw blurRad="101600" dist="38100" dir="8100000" algn="bl" rotWithShape="0">
              <a:srgbClr val="000000">
                <a:alpha val="12000"/>
              </a:srgbClr>
            </a:outerShdw>
          </a:effectLst>
        </p:spPr>
      </p:sp>
      <p:pic>
        <p:nvPicPr>
          <p:cNvPr id="4" name="Image 0" descr="preencoded.png"/>
          <p:cNvPicPr>
            <a:picLocks noChangeAspect="1"/>
          </p:cNvPicPr>
          <p:nvPr/>
        </p:nvPicPr>
        <p:blipFill>
          <a:blip r:embed="rId3"/>
          <a:stretch>
            <a:fillRect/>
          </a:stretch>
        </p:blipFill>
        <p:spPr>
          <a:xfrm>
            <a:off x="640080" y="1371600"/>
            <a:ext cx="457200" cy="457200"/>
          </a:xfrm>
          <a:prstGeom prst="rect">
            <a:avLst/>
          </a:prstGeom>
        </p:spPr>
      </p:pic>
      <p:sp>
        <p:nvSpPr>
          <p:cNvPr id="5" name="Text 2"/>
          <p:cNvSpPr/>
          <p:nvPr/>
        </p:nvSpPr>
        <p:spPr>
          <a:xfrm>
            <a:off x="1280160" y="1417320"/>
            <a:ext cx="2743200" cy="365760"/>
          </a:xfrm>
          <a:prstGeom prst="rect">
            <a:avLst/>
          </a:prstGeom>
          <a:noFill/>
          <a:ln/>
        </p:spPr>
        <p:txBody>
          <a:bodyPr wrap="square" rtlCol="0" anchor="ctr"/>
          <a:lstStyle/>
          <a:p>
            <a:pPr marL="0" indent="0">
              <a:buNone/>
            </a:pPr>
            <a:r>
              <a:rPr lang="en-US" sz="1800" b="1" dirty="0">
                <a:solidFill>
                  <a:srgbClr val="1E2761"/>
                </a:solidFill>
              </a:rPr>
              <a:t>Dataset Specifications</a:t>
            </a:r>
            <a:endParaRPr lang="en-US" sz="1800" dirty="0"/>
          </a:p>
        </p:txBody>
      </p:sp>
      <p:sp>
        <p:nvSpPr>
          <p:cNvPr id="6" name="Text 3"/>
          <p:cNvSpPr/>
          <p:nvPr/>
        </p:nvSpPr>
        <p:spPr>
          <a:xfrm>
            <a:off x="731520" y="2103120"/>
            <a:ext cx="2286000" cy="274320"/>
          </a:xfrm>
          <a:prstGeom prst="rect">
            <a:avLst/>
          </a:prstGeom>
          <a:noFill/>
          <a:ln/>
        </p:spPr>
        <p:txBody>
          <a:bodyPr wrap="square" rtlCol="0" anchor="ctr"/>
          <a:lstStyle/>
          <a:p>
            <a:pPr marL="0" indent="0">
              <a:buNone/>
            </a:pPr>
            <a:r>
              <a:rPr lang="en-US" sz="1200" b="1" dirty="0">
                <a:solidFill>
                  <a:srgbClr val="2C3E50"/>
                </a:solidFill>
              </a:rPr>
              <a:t>Total Records</a:t>
            </a:r>
            <a:endParaRPr lang="en-US" sz="1200" dirty="0"/>
          </a:p>
        </p:txBody>
      </p:sp>
      <p:sp>
        <p:nvSpPr>
          <p:cNvPr id="7" name="Text 4"/>
          <p:cNvSpPr/>
          <p:nvPr/>
        </p:nvSpPr>
        <p:spPr>
          <a:xfrm>
            <a:off x="731520" y="2331720"/>
            <a:ext cx="2286000" cy="228600"/>
          </a:xfrm>
          <a:prstGeom prst="rect">
            <a:avLst/>
          </a:prstGeom>
          <a:noFill/>
          <a:ln/>
        </p:spPr>
        <p:txBody>
          <a:bodyPr wrap="square" rtlCol="0" anchor="ctr"/>
          <a:lstStyle/>
          <a:p>
            <a:pPr marL="0" indent="0">
              <a:buNone/>
            </a:pPr>
            <a:r>
              <a:rPr lang="en-US" sz="1100" dirty="0">
                <a:solidFill>
                  <a:srgbClr val="028090"/>
                </a:solidFill>
              </a:rPr>
              <a:t>10,000</a:t>
            </a:r>
            <a:endParaRPr lang="en-US" sz="1100" dirty="0"/>
          </a:p>
        </p:txBody>
      </p:sp>
      <p:sp>
        <p:nvSpPr>
          <p:cNvPr id="8" name="Text 5"/>
          <p:cNvSpPr/>
          <p:nvPr/>
        </p:nvSpPr>
        <p:spPr>
          <a:xfrm>
            <a:off x="731520" y="2651760"/>
            <a:ext cx="2286000" cy="274320"/>
          </a:xfrm>
          <a:prstGeom prst="rect">
            <a:avLst/>
          </a:prstGeom>
          <a:noFill/>
          <a:ln/>
        </p:spPr>
        <p:txBody>
          <a:bodyPr wrap="square" rtlCol="0" anchor="ctr"/>
          <a:lstStyle/>
          <a:p>
            <a:pPr marL="0" indent="0">
              <a:buNone/>
            </a:pPr>
            <a:r>
              <a:rPr lang="en-US" sz="1200" b="1" dirty="0">
                <a:solidFill>
                  <a:srgbClr val="2C3E50"/>
                </a:solidFill>
              </a:rPr>
              <a:t>Features</a:t>
            </a:r>
            <a:endParaRPr lang="en-US" sz="1200" dirty="0"/>
          </a:p>
        </p:txBody>
      </p:sp>
      <p:sp>
        <p:nvSpPr>
          <p:cNvPr id="9" name="Text 6"/>
          <p:cNvSpPr/>
          <p:nvPr/>
        </p:nvSpPr>
        <p:spPr>
          <a:xfrm>
            <a:off x="731520" y="2880360"/>
            <a:ext cx="2286000" cy="228600"/>
          </a:xfrm>
          <a:prstGeom prst="rect">
            <a:avLst/>
          </a:prstGeom>
          <a:noFill/>
          <a:ln/>
        </p:spPr>
        <p:txBody>
          <a:bodyPr wrap="square" rtlCol="0" anchor="ctr"/>
          <a:lstStyle/>
          <a:p>
            <a:pPr marL="0" indent="0">
              <a:buNone/>
            </a:pPr>
            <a:r>
              <a:rPr lang="en-US" sz="1100" dirty="0">
                <a:solidFill>
                  <a:srgbClr val="028090"/>
                </a:solidFill>
              </a:rPr>
              <a:t>5 Sensor Variables</a:t>
            </a:r>
            <a:endParaRPr lang="en-US" sz="1100" dirty="0"/>
          </a:p>
        </p:txBody>
      </p:sp>
      <p:sp>
        <p:nvSpPr>
          <p:cNvPr id="10" name="Text 7"/>
          <p:cNvSpPr/>
          <p:nvPr/>
        </p:nvSpPr>
        <p:spPr>
          <a:xfrm>
            <a:off x="731520" y="3200400"/>
            <a:ext cx="2286000" cy="274320"/>
          </a:xfrm>
          <a:prstGeom prst="rect">
            <a:avLst/>
          </a:prstGeom>
          <a:noFill/>
          <a:ln/>
        </p:spPr>
        <p:txBody>
          <a:bodyPr wrap="square" rtlCol="0" anchor="ctr"/>
          <a:lstStyle/>
          <a:p>
            <a:pPr marL="0" indent="0">
              <a:buNone/>
            </a:pPr>
            <a:r>
              <a:rPr lang="en-US" sz="1200" b="1" dirty="0">
                <a:solidFill>
                  <a:srgbClr val="2C3E50"/>
                </a:solidFill>
              </a:rPr>
              <a:t>Target Classes</a:t>
            </a:r>
            <a:endParaRPr lang="en-US" sz="1200" dirty="0"/>
          </a:p>
        </p:txBody>
      </p:sp>
      <p:sp>
        <p:nvSpPr>
          <p:cNvPr id="11" name="Text 8"/>
          <p:cNvSpPr/>
          <p:nvPr/>
        </p:nvSpPr>
        <p:spPr>
          <a:xfrm>
            <a:off x="731520" y="3429000"/>
            <a:ext cx="2286000" cy="228600"/>
          </a:xfrm>
          <a:prstGeom prst="rect">
            <a:avLst/>
          </a:prstGeom>
          <a:noFill/>
          <a:ln/>
        </p:spPr>
        <p:txBody>
          <a:bodyPr wrap="square" rtlCol="0" anchor="ctr"/>
          <a:lstStyle/>
          <a:p>
            <a:pPr marL="0" indent="0">
              <a:buNone/>
            </a:pPr>
            <a:r>
              <a:rPr lang="en-US" sz="1100" dirty="0">
                <a:solidFill>
                  <a:srgbClr val="028090"/>
                </a:solidFill>
              </a:rPr>
              <a:t>2 (Failure/No Failure)</a:t>
            </a:r>
            <a:endParaRPr lang="en-US" sz="1100" dirty="0"/>
          </a:p>
        </p:txBody>
      </p:sp>
      <p:sp>
        <p:nvSpPr>
          <p:cNvPr id="12" name="Text 9"/>
          <p:cNvSpPr/>
          <p:nvPr/>
        </p:nvSpPr>
        <p:spPr>
          <a:xfrm>
            <a:off x="731520" y="3749040"/>
            <a:ext cx="2286000" cy="274320"/>
          </a:xfrm>
          <a:prstGeom prst="rect">
            <a:avLst/>
          </a:prstGeom>
          <a:noFill/>
          <a:ln/>
        </p:spPr>
        <p:txBody>
          <a:bodyPr wrap="square" rtlCol="0" anchor="ctr"/>
          <a:lstStyle/>
          <a:p>
            <a:pPr marL="0" indent="0">
              <a:buNone/>
            </a:pPr>
            <a:r>
              <a:rPr lang="en-US" sz="1200" b="1" dirty="0">
                <a:solidFill>
                  <a:srgbClr val="2C3E50"/>
                </a:solidFill>
              </a:rPr>
              <a:t>Class Distribution</a:t>
            </a:r>
            <a:endParaRPr lang="en-US" sz="1200" dirty="0"/>
          </a:p>
        </p:txBody>
      </p:sp>
      <p:sp>
        <p:nvSpPr>
          <p:cNvPr id="13" name="Text 10"/>
          <p:cNvSpPr/>
          <p:nvPr/>
        </p:nvSpPr>
        <p:spPr>
          <a:xfrm>
            <a:off x="731520" y="3977640"/>
            <a:ext cx="2286000" cy="228600"/>
          </a:xfrm>
          <a:prstGeom prst="rect">
            <a:avLst/>
          </a:prstGeom>
          <a:noFill/>
          <a:ln/>
        </p:spPr>
        <p:txBody>
          <a:bodyPr wrap="square" rtlCol="0" anchor="ctr"/>
          <a:lstStyle/>
          <a:p>
            <a:pPr marL="0" indent="0">
              <a:buNone/>
            </a:pPr>
            <a:r>
              <a:rPr lang="en-US" sz="1100" dirty="0">
                <a:solidFill>
                  <a:srgbClr val="028090"/>
                </a:solidFill>
              </a:rPr>
              <a:t>3.4% Failures</a:t>
            </a:r>
            <a:endParaRPr lang="en-US" sz="1100" dirty="0"/>
          </a:p>
        </p:txBody>
      </p:sp>
      <p:sp>
        <p:nvSpPr>
          <p:cNvPr id="14" name="Shape 11"/>
          <p:cNvSpPr/>
          <p:nvPr/>
        </p:nvSpPr>
        <p:spPr>
          <a:xfrm>
            <a:off x="4754880" y="1188720"/>
            <a:ext cx="3931920" cy="3291840"/>
          </a:xfrm>
          <a:prstGeom prst="rect">
            <a:avLst/>
          </a:prstGeom>
          <a:solidFill>
            <a:srgbClr val="FFFFFF"/>
          </a:solidFill>
          <a:ln w="25400">
            <a:solidFill>
              <a:srgbClr val="028090"/>
            </a:solidFill>
            <a:prstDash val="solid"/>
          </a:ln>
          <a:effectLst>
            <a:outerShdw blurRad="101600" dist="38100" dir="8100000" algn="bl" rotWithShape="0">
              <a:srgbClr val="000000">
                <a:alpha val="12000"/>
              </a:srgbClr>
            </a:outerShdw>
          </a:effectLst>
        </p:spPr>
      </p:sp>
      <p:pic>
        <p:nvPicPr>
          <p:cNvPr id="15" name="Image 1" descr="preencoded.png"/>
          <p:cNvPicPr>
            <a:picLocks noChangeAspect="1"/>
          </p:cNvPicPr>
          <p:nvPr/>
        </p:nvPicPr>
        <p:blipFill>
          <a:blip r:embed="rId4"/>
          <a:stretch>
            <a:fillRect/>
          </a:stretch>
        </p:blipFill>
        <p:spPr>
          <a:xfrm>
            <a:off x="4937760" y="1371600"/>
            <a:ext cx="457200" cy="457200"/>
          </a:xfrm>
          <a:prstGeom prst="rect">
            <a:avLst/>
          </a:prstGeom>
        </p:spPr>
      </p:pic>
      <p:sp>
        <p:nvSpPr>
          <p:cNvPr id="16" name="Text 12"/>
          <p:cNvSpPr/>
          <p:nvPr/>
        </p:nvSpPr>
        <p:spPr>
          <a:xfrm>
            <a:off x="5577840" y="1417320"/>
            <a:ext cx="2743200" cy="365760"/>
          </a:xfrm>
          <a:prstGeom prst="rect">
            <a:avLst/>
          </a:prstGeom>
          <a:noFill/>
          <a:ln/>
        </p:spPr>
        <p:txBody>
          <a:bodyPr wrap="square" rtlCol="0" anchor="ctr"/>
          <a:lstStyle/>
          <a:p>
            <a:pPr marL="0" indent="0">
              <a:buNone/>
            </a:pPr>
            <a:r>
              <a:rPr lang="en-US" sz="1800" b="1" dirty="0">
                <a:solidFill>
                  <a:srgbClr val="1E2761"/>
                </a:solidFill>
              </a:rPr>
              <a:t>Monitored Parameters</a:t>
            </a:r>
            <a:endParaRPr lang="en-US" sz="1800" dirty="0"/>
          </a:p>
        </p:txBody>
      </p:sp>
      <p:sp>
        <p:nvSpPr>
          <p:cNvPr id="17" name="Text 13"/>
          <p:cNvSpPr/>
          <p:nvPr/>
        </p:nvSpPr>
        <p:spPr>
          <a:xfrm>
            <a:off x="5029200" y="2103120"/>
            <a:ext cx="3383280" cy="320040"/>
          </a:xfrm>
          <a:prstGeom prst="rect">
            <a:avLst/>
          </a:prstGeom>
          <a:noFill/>
          <a:ln/>
        </p:spPr>
        <p:txBody>
          <a:bodyPr wrap="square" rtlCol="0" anchor="ctr"/>
          <a:lstStyle/>
          <a:p>
            <a:pPr marL="0" indent="0">
              <a:buNone/>
            </a:pPr>
            <a:r>
              <a:rPr lang="en-US" sz="1200" dirty="0">
                <a:solidFill>
                  <a:srgbClr val="2C3E50"/>
                </a:solidFill>
              </a:rPr>
              <a:t>• Air Temperature (K)</a:t>
            </a:r>
            <a:endParaRPr lang="en-US" sz="1200" dirty="0"/>
          </a:p>
        </p:txBody>
      </p:sp>
      <p:sp>
        <p:nvSpPr>
          <p:cNvPr id="18" name="Text 14"/>
          <p:cNvSpPr/>
          <p:nvPr/>
        </p:nvSpPr>
        <p:spPr>
          <a:xfrm>
            <a:off x="5029200" y="2514600"/>
            <a:ext cx="3383280" cy="320040"/>
          </a:xfrm>
          <a:prstGeom prst="rect">
            <a:avLst/>
          </a:prstGeom>
          <a:noFill/>
          <a:ln/>
        </p:spPr>
        <p:txBody>
          <a:bodyPr wrap="square" rtlCol="0" anchor="ctr"/>
          <a:lstStyle/>
          <a:p>
            <a:pPr marL="0" indent="0">
              <a:buNone/>
            </a:pPr>
            <a:r>
              <a:rPr lang="en-US" sz="1200" dirty="0">
                <a:solidFill>
                  <a:srgbClr val="2C3E50"/>
                </a:solidFill>
              </a:rPr>
              <a:t>• Process Temperature (K)</a:t>
            </a:r>
            <a:endParaRPr lang="en-US" sz="1200" dirty="0"/>
          </a:p>
        </p:txBody>
      </p:sp>
      <p:sp>
        <p:nvSpPr>
          <p:cNvPr id="19" name="Text 15"/>
          <p:cNvSpPr/>
          <p:nvPr/>
        </p:nvSpPr>
        <p:spPr>
          <a:xfrm>
            <a:off x="5029200" y="2926080"/>
            <a:ext cx="3383280" cy="320040"/>
          </a:xfrm>
          <a:prstGeom prst="rect">
            <a:avLst/>
          </a:prstGeom>
          <a:noFill/>
          <a:ln/>
        </p:spPr>
        <p:txBody>
          <a:bodyPr wrap="square" rtlCol="0" anchor="ctr"/>
          <a:lstStyle/>
          <a:p>
            <a:pPr marL="0" indent="0">
              <a:buNone/>
            </a:pPr>
            <a:r>
              <a:rPr lang="en-US" sz="1200" dirty="0">
                <a:solidFill>
                  <a:srgbClr val="2C3E50"/>
                </a:solidFill>
              </a:rPr>
              <a:t>• Rotational Speed (RPM)</a:t>
            </a:r>
            <a:endParaRPr lang="en-US" sz="1200" dirty="0"/>
          </a:p>
        </p:txBody>
      </p:sp>
      <p:sp>
        <p:nvSpPr>
          <p:cNvPr id="20" name="Text 16"/>
          <p:cNvSpPr/>
          <p:nvPr/>
        </p:nvSpPr>
        <p:spPr>
          <a:xfrm>
            <a:off x="5029200" y="3337560"/>
            <a:ext cx="3383280" cy="320040"/>
          </a:xfrm>
          <a:prstGeom prst="rect">
            <a:avLst/>
          </a:prstGeom>
          <a:noFill/>
          <a:ln/>
        </p:spPr>
        <p:txBody>
          <a:bodyPr wrap="square" rtlCol="0" anchor="ctr"/>
          <a:lstStyle/>
          <a:p>
            <a:pPr marL="0" indent="0">
              <a:buNone/>
            </a:pPr>
            <a:r>
              <a:rPr lang="en-US" sz="1200" dirty="0">
                <a:solidFill>
                  <a:srgbClr val="2C3E50"/>
                </a:solidFill>
              </a:rPr>
              <a:t>• Torque (Nm)</a:t>
            </a:r>
            <a:endParaRPr lang="en-US" sz="1200" dirty="0"/>
          </a:p>
        </p:txBody>
      </p:sp>
      <p:sp>
        <p:nvSpPr>
          <p:cNvPr id="21" name="Text 17"/>
          <p:cNvSpPr/>
          <p:nvPr/>
        </p:nvSpPr>
        <p:spPr>
          <a:xfrm>
            <a:off x="5029200" y="3749040"/>
            <a:ext cx="3383280" cy="320040"/>
          </a:xfrm>
          <a:prstGeom prst="rect">
            <a:avLst/>
          </a:prstGeom>
          <a:noFill/>
          <a:ln/>
        </p:spPr>
        <p:txBody>
          <a:bodyPr wrap="square" rtlCol="0" anchor="ctr"/>
          <a:lstStyle/>
          <a:p>
            <a:pPr marL="0" indent="0">
              <a:buNone/>
            </a:pPr>
            <a:r>
              <a:rPr lang="en-US" sz="1200" dirty="0">
                <a:solidFill>
                  <a:srgbClr val="2C3E50"/>
                </a:solidFill>
              </a:rPr>
              <a:t>• Tool Wear (minutes)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TotalTime>
  <Words>1027</Words>
  <Application>Microsoft Office PowerPoint</Application>
  <PresentationFormat>On-screen Show (16:9)</PresentationFormat>
  <Paragraphs>193</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Black</vt:lpstr>
      <vt:lpstr>Calistoga</vt:lpstr>
      <vt:lpstr>Consolas</vt:lpstr>
      <vt:lpstr>Decalotype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Machine Failure Prediction System</dc:title>
  <dc:subject>PptxGenJS Presentation</dc:subject>
  <dc:creator>Predictive Maintenance Team</dc:creator>
  <cp:lastModifiedBy>elbahy1400@outlook.com</cp:lastModifiedBy>
  <cp:revision>15</cp:revision>
  <dcterms:created xsi:type="dcterms:W3CDTF">2026-02-10T10:11:33Z</dcterms:created>
  <dcterms:modified xsi:type="dcterms:W3CDTF">2026-02-10T23:38:39Z</dcterms:modified>
</cp:coreProperties>
</file>